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404" r:id="rId2"/>
    <p:sldId id="257" r:id="rId3"/>
    <p:sldId id="265" r:id="rId4"/>
    <p:sldId id="264" r:id="rId5"/>
    <p:sldId id="259" r:id="rId6"/>
    <p:sldId id="260" r:id="rId7"/>
    <p:sldId id="261" r:id="rId8"/>
    <p:sldId id="275" r:id="rId9"/>
    <p:sldId id="258" r:id="rId10"/>
    <p:sldId id="266" r:id="rId11"/>
    <p:sldId id="268" r:id="rId12"/>
    <p:sldId id="269" r:id="rId13"/>
    <p:sldId id="270" r:id="rId14"/>
    <p:sldId id="271" r:id="rId15"/>
    <p:sldId id="276" r:id="rId16"/>
    <p:sldId id="347" r:id="rId17"/>
    <p:sldId id="319" r:id="rId18"/>
    <p:sldId id="320" r:id="rId19"/>
    <p:sldId id="321" r:id="rId20"/>
    <p:sldId id="324" r:id="rId21"/>
    <p:sldId id="322" r:id="rId22"/>
    <p:sldId id="335" r:id="rId23"/>
    <p:sldId id="325" r:id="rId24"/>
    <p:sldId id="327" r:id="rId25"/>
    <p:sldId id="277" r:id="rId26"/>
    <p:sldId id="326" r:id="rId27"/>
    <p:sldId id="329" r:id="rId28"/>
    <p:sldId id="328" r:id="rId29"/>
    <p:sldId id="330" r:id="rId30"/>
    <p:sldId id="333" r:id="rId31"/>
    <p:sldId id="332" r:id="rId32"/>
    <p:sldId id="331" r:id="rId33"/>
    <p:sldId id="336" r:id="rId34"/>
    <p:sldId id="337" r:id="rId35"/>
    <p:sldId id="341" r:id="rId36"/>
    <p:sldId id="338" r:id="rId37"/>
    <p:sldId id="342" r:id="rId38"/>
    <p:sldId id="339" r:id="rId39"/>
    <p:sldId id="340" r:id="rId40"/>
    <p:sldId id="287" r:id="rId41"/>
    <p:sldId id="362" r:id="rId42"/>
    <p:sldId id="364" r:id="rId43"/>
    <p:sldId id="385" r:id="rId44"/>
    <p:sldId id="290" r:id="rId45"/>
    <p:sldId id="345" r:id="rId46"/>
    <p:sldId id="346" r:id="rId47"/>
    <p:sldId id="395" r:id="rId48"/>
    <p:sldId id="294" r:id="rId49"/>
    <p:sldId id="297" r:id="rId50"/>
    <p:sldId id="305" r:id="rId51"/>
    <p:sldId id="386" r:id="rId52"/>
    <p:sldId id="387" r:id="rId53"/>
    <p:sldId id="388" r:id="rId54"/>
    <p:sldId id="389" r:id="rId55"/>
    <p:sldId id="390" r:id="rId56"/>
    <p:sldId id="391" r:id="rId57"/>
    <p:sldId id="401" r:id="rId58"/>
    <p:sldId id="403" r:id="rId59"/>
    <p:sldId id="392" r:id="rId60"/>
    <p:sldId id="400" r:id="rId61"/>
    <p:sldId id="372" r:id="rId62"/>
    <p:sldId id="373" r:id="rId63"/>
    <p:sldId id="393" r:id="rId64"/>
    <p:sldId id="307" r:id="rId65"/>
    <p:sldId id="360" r:id="rId66"/>
    <p:sldId id="361" r:id="rId67"/>
    <p:sldId id="394" r:id="rId68"/>
    <p:sldId id="348" r:id="rId69"/>
    <p:sldId id="399" r:id="rId70"/>
    <p:sldId id="365" r:id="rId71"/>
    <p:sldId id="366" r:id="rId72"/>
    <p:sldId id="298" r:id="rId73"/>
    <p:sldId id="351" r:id="rId74"/>
    <p:sldId id="350" r:id="rId75"/>
    <p:sldId id="349" r:id="rId76"/>
    <p:sldId id="299" r:id="rId77"/>
    <p:sldId id="370" r:id="rId78"/>
    <p:sldId id="300" r:id="rId79"/>
    <p:sldId id="352" r:id="rId80"/>
    <p:sldId id="301" r:id="rId81"/>
    <p:sldId id="371" r:id="rId82"/>
    <p:sldId id="353" r:id="rId83"/>
    <p:sldId id="354" r:id="rId84"/>
    <p:sldId id="355" r:id="rId85"/>
    <p:sldId id="369" r:id="rId86"/>
    <p:sldId id="304" r:id="rId87"/>
    <p:sldId id="356" r:id="rId8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BA0863-85B7-44BB-910D-CEBF9F4D3F2D}">
          <p14:sldIdLst>
            <p14:sldId id="404"/>
            <p14:sldId id="257"/>
            <p14:sldId id="265"/>
            <p14:sldId id="264"/>
            <p14:sldId id="259"/>
            <p14:sldId id="260"/>
            <p14:sldId id="261"/>
            <p14:sldId id="275"/>
            <p14:sldId id="258"/>
            <p14:sldId id="266"/>
            <p14:sldId id="268"/>
            <p14:sldId id="269"/>
            <p14:sldId id="270"/>
            <p14:sldId id="271"/>
            <p14:sldId id="276"/>
            <p14:sldId id="347"/>
            <p14:sldId id="319"/>
            <p14:sldId id="320"/>
            <p14:sldId id="321"/>
            <p14:sldId id="324"/>
            <p14:sldId id="322"/>
            <p14:sldId id="335"/>
            <p14:sldId id="325"/>
            <p14:sldId id="327"/>
            <p14:sldId id="277"/>
            <p14:sldId id="326"/>
            <p14:sldId id="329"/>
            <p14:sldId id="328"/>
            <p14:sldId id="330"/>
            <p14:sldId id="333"/>
            <p14:sldId id="332"/>
            <p14:sldId id="331"/>
            <p14:sldId id="336"/>
            <p14:sldId id="337"/>
            <p14:sldId id="341"/>
            <p14:sldId id="338"/>
            <p14:sldId id="342"/>
            <p14:sldId id="339"/>
            <p14:sldId id="340"/>
            <p14:sldId id="287"/>
            <p14:sldId id="362"/>
            <p14:sldId id="364"/>
            <p14:sldId id="385"/>
            <p14:sldId id="290"/>
            <p14:sldId id="345"/>
            <p14:sldId id="346"/>
            <p14:sldId id="395"/>
            <p14:sldId id="294"/>
            <p14:sldId id="297"/>
            <p14:sldId id="305"/>
            <p14:sldId id="386"/>
            <p14:sldId id="387"/>
            <p14:sldId id="388"/>
            <p14:sldId id="389"/>
            <p14:sldId id="390"/>
            <p14:sldId id="391"/>
            <p14:sldId id="401"/>
            <p14:sldId id="403"/>
            <p14:sldId id="392"/>
            <p14:sldId id="400"/>
            <p14:sldId id="372"/>
            <p14:sldId id="373"/>
            <p14:sldId id="393"/>
            <p14:sldId id="307"/>
            <p14:sldId id="360"/>
            <p14:sldId id="361"/>
            <p14:sldId id="394"/>
            <p14:sldId id="348"/>
            <p14:sldId id="399"/>
            <p14:sldId id="365"/>
            <p14:sldId id="366"/>
            <p14:sldId id="298"/>
            <p14:sldId id="351"/>
            <p14:sldId id="350"/>
            <p14:sldId id="349"/>
            <p14:sldId id="299"/>
            <p14:sldId id="370"/>
            <p14:sldId id="300"/>
            <p14:sldId id="352"/>
            <p14:sldId id="301"/>
            <p14:sldId id="371"/>
            <p14:sldId id="353"/>
            <p14:sldId id="354"/>
            <p14:sldId id="355"/>
            <p14:sldId id="369"/>
            <p14:sldId id="304"/>
            <p14:sldId id="3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C31F"/>
    <a:srgbClr val="E2AC00"/>
    <a:srgbClr val="39A9A4"/>
    <a:srgbClr val="90BEB9"/>
    <a:srgbClr val="9DC1C3"/>
    <a:srgbClr val="8CA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-1254" y="-90"/>
      </p:cViewPr>
      <p:guideLst>
        <p:guide orient="horz" pos="3024"/>
        <p:guide pos="2304"/>
      </p:guideLst>
    </p:cSldViewPr>
  </p:notesViewPr>
  <p:gridSpacing cx="75895" cy="7589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8421C-8D12-40DA-9A7B-265D7490C88C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CA3C7-F538-4CDD-A942-504D0B9CC4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23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BB22C-122D-4EE2-9812-B1AA4CFA3383}" type="datetimeFigureOut">
              <a:rPr lang="en-US" smtClean="0"/>
              <a:pPr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95B3F-8216-487B-AC35-BDA8990236E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810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9714B-E11A-4793-9D4B-C7DA0B002A2E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D6908-18CF-4D46-A568-031B411BADDC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0A0BF-8AB8-438E-8F5F-3BC988050D5C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8768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1D551-D1C9-475F-8F97-B5E238F846DE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5A71D-2E90-4908-919F-619FDB1089CE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4358A-EF12-449E-95F9-53ECB702F323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9DE-364F-4108-BF86-9295B2495FBB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091E9-5B6C-4491-8FE2-FE8BB8D7CBC7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432F4-B520-430E-BC9F-5620D1D82898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21798-164E-4412-9238-A87AFC6688E7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B5C6D-AA2A-4233-A83B-6410688265D8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F1508-6116-47D0-9391-D505EF128AA1}" type="datetime1">
              <a:rPr lang="en-US" smtClean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caster.ac.uk/media/lancaster-university/content-assets/documents/stor-i/interns-docs/2017/Jonathan-Presentation.pdf" TargetMode="External"/><Relationship Id="rId2" Type="http://schemas.openxmlformats.org/officeDocument/2006/relationships/hyperlink" Target="https://www.google.com/url?sa=t&amp;rct=j&amp;q=&amp;esrc=s&amp;source=web&amp;cd=4&amp;ved=2ahUKEwic3Z-c__3eAhX0JjQIHRNUBoUQFjADegQIABAC&amp;url=http://vlm1.uta.edu/~athitsos/courses/cse6363_spring2017/lectures/15_dtw.pptx&amp;usg=AOvVaw0sfQ2SMpyidnspWd7-s5Mm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1.png"/><Relationship Id="rId7" Type="http://schemas.openxmlformats.org/officeDocument/2006/relationships/image" Target="../media/image1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11" Type="http://schemas.openxmlformats.org/officeDocument/2006/relationships/image" Target="../media/image210.png"/><Relationship Id="rId5" Type="http://schemas.openxmlformats.org/officeDocument/2006/relationships/image" Target="../media/image150.png"/><Relationship Id="rId10" Type="http://schemas.openxmlformats.org/officeDocument/2006/relationships/image" Target="../media/image20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2" Type="http://schemas.openxmlformats.org/officeDocument/2006/relationships/image" Target="../media/image22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19" Type="http://schemas.openxmlformats.org/officeDocument/2006/relationships/image" Target="../media/image40.png"/><Relationship Id="rId4" Type="http://schemas.openxmlformats.org/officeDocument/2006/relationships/image" Target="../media/image250.png"/><Relationship Id="rId9" Type="http://schemas.openxmlformats.org/officeDocument/2006/relationships/image" Target="../media/image30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2" Type="http://schemas.openxmlformats.org/officeDocument/2006/relationships/image" Target="../media/image41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14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2" Type="http://schemas.openxmlformats.org/officeDocument/2006/relationships/image" Target="../media/image130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2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4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5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6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7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8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49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5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51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52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53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60.png"/><Relationship Id="rId18" Type="http://schemas.openxmlformats.org/officeDocument/2006/relationships/image" Target="../media/image310.png"/><Relationship Id="rId3" Type="http://schemas.openxmlformats.org/officeDocument/2006/relationships/image" Target="../media/image150.png"/><Relationship Id="rId7" Type="http://schemas.openxmlformats.org/officeDocument/2006/relationships/image" Target="../media/image19.png"/><Relationship Id="rId12" Type="http://schemas.openxmlformats.org/officeDocument/2006/relationships/image" Target="../media/image250.png"/><Relationship Id="rId17" Type="http://schemas.openxmlformats.org/officeDocument/2006/relationships/image" Target="../media/image300.png"/><Relationship Id="rId2" Type="http://schemas.openxmlformats.org/officeDocument/2006/relationships/image" Target="../media/image14.png"/><Relationship Id="rId16" Type="http://schemas.openxmlformats.org/officeDocument/2006/relationships/image" Target="../media/image2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11" Type="http://schemas.openxmlformats.org/officeDocument/2006/relationships/image" Target="../media/image24.png"/><Relationship Id="rId5" Type="http://schemas.openxmlformats.org/officeDocument/2006/relationships/image" Target="../media/image170.png"/><Relationship Id="rId15" Type="http://schemas.openxmlformats.org/officeDocument/2006/relationships/image" Target="../media/image281.png"/><Relationship Id="rId10" Type="http://schemas.openxmlformats.org/officeDocument/2006/relationships/image" Target="../media/image23.png"/><Relationship Id="rId19" Type="http://schemas.openxmlformats.org/officeDocument/2006/relationships/image" Target="../media/image54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Relationship Id="rId14" Type="http://schemas.openxmlformats.org/officeDocument/2006/relationships/image" Target="../media/image27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2" Type="http://schemas.openxmlformats.org/officeDocument/2006/relationships/image" Target="../media/image500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2" Type="http://schemas.openxmlformats.org/officeDocument/2006/relationships/image" Target="../media/image55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16" Type="http://schemas.openxmlformats.org/officeDocument/2006/relationships/image" Target="../media/image28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16" Type="http://schemas.openxmlformats.org/officeDocument/2006/relationships/image" Target="../media/image28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50.png"/><Relationship Id="rId18" Type="http://schemas.openxmlformats.org/officeDocument/2006/relationships/image" Target="../media/image300.png"/><Relationship Id="rId3" Type="http://schemas.openxmlformats.org/officeDocument/2006/relationships/image" Target="../media/image410.png"/><Relationship Id="rId7" Type="http://schemas.openxmlformats.org/officeDocument/2006/relationships/image" Target="../media/image180.png"/><Relationship Id="rId12" Type="http://schemas.openxmlformats.org/officeDocument/2006/relationships/image" Target="../media/image24.png"/><Relationship Id="rId17" Type="http://schemas.openxmlformats.org/officeDocument/2006/relationships/image" Target="../media/image291.png"/><Relationship Id="rId16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3.png"/><Relationship Id="rId5" Type="http://schemas.openxmlformats.org/officeDocument/2006/relationships/image" Target="../media/image160.png"/><Relationship Id="rId15" Type="http://schemas.openxmlformats.org/officeDocument/2006/relationships/image" Target="../media/image270.png"/><Relationship Id="rId10" Type="http://schemas.openxmlformats.org/officeDocument/2006/relationships/image" Target="../media/image210.png"/><Relationship Id="rId19" Type="http://schemas.openxmlformats.org/officeDocument/2006/relationships/image" Target="../media/image3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3.png"/><Relationship Id="rId18" Type="http://schemas.openxmlformats.org/officeDocument/2006/relationships/image" Target="../media/image281.png"/><Relationship Id="rId3" Type="http://schemas.openxmlformats.org/officeDocument/2006/relationships/image" Target="../media/image550.png"/><Relationship Id="rId21" Type="http://schemas.openxmlformats.org/officeDocument/2006/relationships/image" Target="../media/image310.png"/><Relationship Id="rId7" Type="http://schemas.openxmlformats.org/officeDocument/2006/relationships/image" Target="../media/image160.png"/><Relationship Id="rId12" Type="http://schemas.openxmlformats.org/officeDocument/2006/relationships/image" Target="../media/image210.png"/><Relationship Id="rId17" Type="http://schemas.openxmlformats.org/officeDocument/2006/relationships/image" Target="../media/image270.png"/><Relationship Id="rId2" Type="http://schemas.openxmlformats.org/officeDocument/2006/relationships/image" Target="../media/image540.png"/><Relationship Id="rId16" Type="http://schemas.openxmlformats.org/officeDocument/2006/relationships/image" Target="../media/image260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200.png"/><Relationship Id="rId5" Type="http://schemas.openxmlformats.org/officeDocument/2006/relationships/image" Target="../media/image410.png"/><Relationship Id="rId15" Type="http://schemas.openxmlformats.org/officeDocument/2006/relationships/image" Target="../media/image250.png"/><Relationship Id="rId10" Type="http://schemas.openxmlformats.org/officeDocument/2006/relationships/image" Target="../media/image19.png"/><Relationship Id="rId19" Type="http://schemas.openxmlformats.org/officeDocument/2006/relationships/image" Target="../media/image291.png"/><Relationship Id="rId4" Type="http://schemas.openxmlformats.org/officeDocument/2006/relationships/image" Target="../media/image56.png"/><Relationship Id="rId9" Type="http://schemas.openxmlformats.org/officeDocument/2006/relationships/image" Target="../media/image180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76.png"/><Relationship Id="rId9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10" Type="http://schemas.openxmlformats.org/officeDocument/2006/relationships/image" Target="../media/image76.png"/><Relationship Id="rId9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Dynamic time warping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Time Series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90023" y="5430421"/>
            <a:ext cx="8636980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400" i="1" dirty="0" smtClean="0">
                <a:latin typeface="+mj-lt"/>
              </a:rPr>
              <a:t>Slides based on:</a:t>
            </a:r>
          </a:p>
          <a:p>
            <a:pPr eaLnBrk="1" hangingPunct="1"/>
            <a:r>
              <a:rPr lang="en-US" sz="1200" i="1" dirty="0">
                <a:latin typeface="+mj-lt"/>
                <a:hlinkClick r:id="rId2"/>
              </a:rPr>
              <a:t>vlm1.uta.edu/~</a:t>
            </a:r>
            <a:r>
              <a:rPr lang="en-US" sz="1200" i="1" dirty="0" err="1">
                <a:latin typeface="+mj-lt"/>
                <a:hlinkClick r:id="rId2"/>
              </a:rPr>
              <a:t>athitsos</a:t>
            </a:r>
            <a:r>
              <a:rPr lang="en-US" sz="1200" i="1" dirty="0">
                <a:latin typeface="+mj-lt"/>
                <a:hlinkClick r:id="rId2"/>
              </a:rPr>
              <a:t>/courses/cse6363_spring2017/lectures/15_dtw.pptx</a:t>
            </a:r>
          </a:p>
          <a:p>
            <a:pPr eaLnBrk="1" hangingPunct="1"/>
            <a:r>
              <a:rPr lang="en-US" sz="1200" i="1" dirty="0">
                <a:latin typeface="+mj-lt"/>
                <a:hlinkClick r:id="rId3"/>
              </a:rPr>
              <a:t>https://</a:t>
            </a:r>
            <a:r>
              <a:rPr lang="en-US" sz="1200" i="1" dirty="0" smtClean="0">
                <a:latin typeface="+mj-lt"/>
                <a:hlinkClick r:id="rId3"/>
              </a:rPr>
              <a:t>www.lancaster.ac.uk/media/lancaster-university/content-assets/documents/stor-i/interns-docs/2017/Jonathan-Presentation.pdf</a:t>
            </a:r>
            <a:endParaRPr lang="en-US" sz="1200" i="1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715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nd position is indicated by a pair of numbers" title="Feature vector from one 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221468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89" y="1284420"/>
            <a:ext cx="8803821" cy="4876800"/>
          </a:xfrm>
        </p:spPr>
        <p:txBody>
          <a:bodyPr/>
          <a:lstStyle/>
          <a:p>
            <a:r>
              <a:rPr lang="en-US" sz="2400" dirty="0"/>
              <a:t>We choose a simple approach: the feature vector at each frame is the (x, y) pixel location of the right hand at that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4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and position is indicated by a pair of numbers" title="Feature vector from one 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2214680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089" y="1284420"/>
            <a:ext cx="8803821" cy="4876800"/>
          </a:xfrm>
        </p:spPr>
        <p:txBody>
          <a:bodyPr/>
          <a:lstStyle/>
          <a:p>
            <a:r>
              <a:rPr lang="en-US" sz="2400" dirty="0"/>
              <a:t>We choose a simple approach: the feature vector at each frame is the (x, y) pixel </a:t>
            </a:r>
            <a:r>
              <a:rPr lang="en-US" sz="2400" dirty="0" smtClean="0"/>
              <a:t>location </a:t>
            </a:r>
            <a:r>
              <a:rPr lang="en-US" sz="2400" dirty="0"/>
              <a:t>of the </a:t>
            </a:r>
            <a:r>
              <a:rPr lang="en-US" sz="2400" dirty="0" smtClean="0"/>
              <a:t>right hand </a:t>
            </a:r>
            <a:r>
              <a:rPr lang="en-US" sz="2400" dirty="0"/>
              <a:t>at that frame.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74624" y="4567425"/>
            <a:ext cx="151791" cy="15179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744109" y="2456356"/>
                <a:ext cx="23056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Frame 1:</a:t>
                </a:r>
              </a:p>
              <a:p>
                <a:r>
                  <a:rPr lang="en-US" sz="2400" dirty="0" smtClean="0"/>
                  <a:t>Feature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=(192,205)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09" y="2456356"/>
                <a:ext cx="2305696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958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571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and position is indicated by a pair of numbers" title="Feature vector from one 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2214680"/>
            <a:ext cx="6096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74624" y="4491530"/>
            <a:ext cx="151791" cy="15179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0089" y="1284420"/>
            <a:ext cx="8803821" cy="487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We choose a simple approach: the feature vector at each frame is the (x, y) pixel location of the right hand at that frame.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44109" y="2456356"/>
                <a:ext cx="231281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Frame 2:</a:t>
                </a:r>
              </a:p>
              <a:p>
                <a:r>
                  <a:rPr lang="en-US" sz="2400" dirty="0" smtClean="0"/>
                  <a:t>Feature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=(190,201)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09" y="2456356"/>
                <a:ext cx="2312813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947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771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and position is indicated by a pair of numbers" title="Feature vector from one fra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65" y="2214680"/>
            <a:ext cx="6096001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Vectors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74624" y="4415635"/>
            <a:ext cx="151791" cy="15179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70089" y="1284420"/>
            <a:ext cx="8803821" cy="4876800"/>
          </a:xfrm>
        </p:spPr>
        <p:txBody>
          <a:bodyPr/>
          <a:lstStyle/>
          <a:p>
            <a:r>
              <a:rPr lang="en-US" sz="2400" dirty="0"/>
              <a:t>We choose a simple approach: the feature vector at each frame is the (x, y) pixel </a:t>
            </a:r>
            <a:r>
              <a:rPr lang="en-US" sz="2400" dirty="0" smtClean="0"/>
              <a:t>location </a:t>
            </a:r>
            <a:r>
              <a:rPr lang="en-US" sz="2400" dirty="0"/>
              <a:t>of the </a:t>
            </a:r>
            <a:r>
              <a:rPr lang="en-US" sz="2400" dirty="0" smtClean="0"/>
              <a:t>right hand </a:t>
            </a:r>
            <a:r>
              <a:rPr lang="en-US" sz="2400" dirty="0"/>
              <a:t>at that frame.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44109" y="2456356"/>
                <a:ext cx="231281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Frame 3:</a:t>
                </a:r>
              </a:p>
              <a:p>
                <a:r>
                  <a:rPr lang="en-US" sz="2400" dirty="0" smtClean="0"/>
                  <a:t>Feature vector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=(189,197)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09" y="2456356"/>
                <a:ext cx="2312813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3947" t="-4061" b="-6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76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for a 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previous representation, for sign "AGAIN" we end up with this time series:</a:t>
            </a:r>
            <a:endParaRPr lang="en-US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((</a:t>
            </a:r>
            <a:r>
              <a:rPr lang="en-US" sz="2000" dirty="0"/>
              <a:t>192, 205</a:t>
            </a:r>
            <a:r>
              <a:rPr lang="en-US" sz="2000" dirty="0" smtClean="0"/>
              <a:t>),(</a:t>
            </a:r>
            <a:r>
              <a:rPr lang="en-US" sz="2000" dirty="0"/>
              <a:t>190, 201</a:t>
            </a:r>
            <a:r>
              <a:rPr lang="en-US" sz="2000" dirty="0" smtClean="0"/>
              <a:t>),(</a:t>
            </a:r>
            <a:r>
              <a:rPr lang="en-US" sz="2000" dirty="0"/>
              <a:t>190, 194</a:t>
            </a:r>
            <a:r>
              <a:rPr lang="en-US" sz="2000" dirty="0" smtClean="0"/>
              <a:t>),(</a:t>
            </a:r>
            <a:r>
              <a:rPr lang="en-US" sz="2000" dirty="0"/>
              <a:t>191, 188</a:t>
            </a:r>
            <a:r>
              <a:rPr lang="en-US" sz="2000" dirty="0" smtClean="0"/>
              <a:t>),(</a:t>
            </a:r>
            <a:r>
              <a:rPr lang="en-US" sz="2000" dirty="0"/>
              <a:t>194, 182</a:t>
            </a:r>
            <a:r>
              <a:rPr lang="en-US" sz="2000" dirty="0" smtClean="0"/>
              <a:t>),(</a:t>
            </a:r>
            <a:r>
              <a:rPr lang="en-US" sz="2000" dirty="0"/>
              <a:t>205, 183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r>
              <a:rPr lang="en-US" sz="2000" dirty="0" smtClean="0"/>
              <a:t> (</a:t>
            </a:r>
            <a:r>
              <a:rPr lang="en-US" sz="2000" dirty="0"/>
              <a:t>211, 178</a:t>
            </a:r>
            <a:r>
              <a:rPr lang="en-US" sz="2000" dirty="0" smtClean="0"/>
              <a:t>),(</a:t>
            </a:r>
            <a:r>
              <a:rPr lang="en-US" sz="2000" dirty="0"/>
              <a:t>217, 171</a:t>
            </a:r>
            <a:r>
              <a:rPr lang="en-US" sz="2000" dirty="0" smtClean="0"/>
              <a:t>),(</a:t>
            </a:r>
            <a:r>
              <a:rPr lang="en-US" sz="2000" dirty="0"/>
              <a:t>225, 168</a:t>
            </a:r>
            <a:r>
              <a:rPr lang="en-US" sz="2000" dirty="0" smtClean="0"/>
              <a:t>),(</a:t>
            </a:r>
            <a:r>
              <a:rPr lang="en-US" sz="2000" dirty="0"/>
              <a:t>232, 167</a:t>
            </a:r>
            <a:r>
              <a:rPr lang="en-US" sz="2000" dirty="0" smtClean="0"/>
              <a:t>),(</a:t>
            </a:r>
            <a:r>
              <a:rPr lang="en-US" sz="2000" dirty="0"/>
              <a:t>233, 167</a:t>
            </a:r>
            <a:r>
              <a:rPr lang="en-US" sz="2000" dirty="0" smtClean="0"/>
              <a:t>),(</a:t>
            </a:r>
            <a:r>
              <a:rPr lang="en-US" sz="2000" dirty="0"/>
              <a:t>238, 168</a:t>
            </a:r>
            <a:r>
              <a:rPr lang="en-US" sz="2000" dirty="0" smtClean="0"/>
              <a:t>),</a:t>
            </a:r>
            <a:br>
              <a:rPr lang="en-US" sz="2000" dirty="0" smtClean="0"/>
            </a:br>
            <a:r>
              <a:rPr lang="en-US" sz="2000" dirty="0" smtClean="0"/>
              <a:t> (</a:t>
            </a:r>
            <a:r>
              <a:rPr lang="en-US" sz="2000" dirty="0"/>
              <a:t>241, 169</a:t>
            </a:r>
            <a:r>
              <a:rPr lang="en-US" sz="2000" dirty="0" smtClean="0"/>
              <a:t>),(</a:t>
            </a:r>
            <a:r>
              <a:rPr lang="en-US" sz="2000" dirty="0"/>
              <a:t>243, </a:t>
            </a:r>
            <a:r>
              <a:rPr lang="en-US" sz="2000" dirty="0" smtClean="0"/>
              <a:t>176),(254, 177),(256, 179),(258, 186),(269, 194),</a:t>
            </a:r>
            <a:br>
              <a:rPr lang="en-US" sz="2000" dirty="0" smtClean="0"/>
            </a:br>
            <a:r>
              <a:rPr lang="en-US" sz="2000" dirty="0" smtClean="0"/>
              <a:t> (271, 202),(274, 206),(276, 207),(</a:t>
            </a:r>
            <a:r>
              <a:rPr lang="en-US" sz="2000" dirty="0"/>
              <a:t>277, 208</a:t>
            </a:r>
            <a:r>
              <a:rPr lang="en-US" sz="2000" dirty="0" smtClean="0"/>
              <a:t>)).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 smtClean="0"/>
              <a:t>It is a sequence of 22 2D vectors.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9375" y="1607520"/>
            <a:ext cx="26746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Does this test sign</a:t>
            </a:r>
            <a:br>
              <a:rPr lang="en-US" sz="2400" dirty="0" smtClean="0"/>
            </a:br>
            <a:r>
              <a:rPr lang="en-US" sz="2400" dirty="0" smtClean="0"/>
              <a:t>mean "</a:t>
            </a:r>
            <a:r>
              <a:rPr lang="en-US" sz="2400" dirty="0"/>
              <a:t>AGAIN</a:t>
            </a:r>
            <a:r>
              <a:rPr lang="en-US" sz="2400" dirty="0" smtClean="0"/>
              <a:t>", or </a:t>
            </a:r>
            <a:br>
              <a:rPr lang="en-US" sz="2400" dirty="0" smtClean="0"/>
            </a:br>
            <a:r>
              <a:rPr lang="en-US" sz="2400" dirty="0" smtClean="0"/>
              <a:t>"BICYCLE"?</a:t>
            </a:r>
          </a:p>
          <a:p>
            <a:endParaRPr lang="en-US" sz="2400" dirty="0"/>
          </a:p>
          <a:p>
            <a:r>
              <a:rPr lang="en-US" sz="2400" dirty="0" smtClean="0"/>
              <a:t>We can use </a:t>
            </a:r>
            <a:br>
              <a:rPr lang="en-US" sz="2400" dirty="0" smtClean="0"/>
            </a:br>
            <a:r>
              <a:rPr lang="en-US" sz="2400" dirty="0" smtClean="0">
                <a:solidFill>
                  <a:srgbClr val="FF0000"/>
                </a:solidFill>
              </a:rPr>
              <a:t>nearest-neighbor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classification</a:t>
            </a:r>
            <a:r>
              <a:rPr lang="en-US" sz="2400" dirty="0" smtClean="0"/>
              <a:t> of the corresponding time series</a:t>
            </a:r>
          </a:p>
          <a:p>
            <a:endParaRPr lang="en-US" sz="2400" dirty="0"/>
          </a:p>
          <a:p>
            <a:r>
              <a:rPr lang="en-US" sz="2400" dirty="0" smtClean="0"/>
              <a:t>Big question: </a:t>
            </a:r>
            <a:r>
              <a:rPr lang="en-US" sz="2400" dirty="0" smtClean="0">
                <a:solidFill>
                  <a:srgbClr val="FF0000"/>
                </a:solidFill>
              </a:rPr>
              <a:t>what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distance measure</a:t>
            </a:r>
            <a:br>
              <a:rPr lang="en-US" sz="2400" dirty="0" smtClean="0">
                <a:solidFill>
                  <a:srgbClr val="FF0000"/>
                </a:solidFill>
              </a:rPr>
            </a:br>
            <a:r>
              <a:rPr lang="en-US" sz="2400" dirty="0" smtClean="0">
                <a:solidFill>
                  <a:srgbClr val="FF0000"/>
                </a:solidFill>
              </a:rPr>
              <a:t>should we choose</a:t>
            </a:r>
            <a:r>
              <a:rPr lang="en-US" sz="2400" dirty="0" smtClean="0"/>
              <a:t>?</a:t>
            </a:r>
          </a:p>
        </p:txBody>
      </p:sp>
      <p:pic>
        <p:nvPicPr>
          <p:cNvPr id="3" name="again_tyler.avi" descr="Short video clip of the ASL sign to be identified" title="What sign is this?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85" y="145573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60940"/>
            <a:ext cx="8229600" cy="991210"/>
          </a:xfrm>
        </p:spPr>
        <p:txBody>
          <a:bodyPr/>
          <a:lstStyle/>
          <a:p>
            <a:r>
              <a:rPr lang="en-US" altLang="en-US" dirty="0" smtClean="0"/>
              <a:t>Visualizing a Time Series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31" name="Rectangle 6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97775" y="4876800"/>
                <a:ext cx="7848600" cy="838200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400" dirty="0" smtClean="0"/>
                  <a:t>Here is a visualization of one time series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r>
                  <a:rPr lang="en-US" altLang="en-US" sz="2400" dirty="0" smtClean="0"/>
                  <a:t>Each feature vector (as before) is a point in 2D.</a:t>
                </a:r>
              </a:p>
              <a:p>
                <a:r>
                  <a:rPr lang="en-US" altLang="en-US" sz="2400" dirty="0" smtClean="0"/>
                  <a:t>The time series has eight elements.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𝑿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</a:t>
                </a:r>
                <a:endParaRPr lang="en-US" altLang="en-US" sz="2400" dirty="0" smtClean="0"/>
              </a:p>
              <a:p>
                <a:r>
                  <a:rPr lang="en-US" altLang="en-US" sz="2400" dirty="0" smtClean="0"/>
                  <a:t>For example,          indicates the position of 2D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22531" name="Rectangle 6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97775" y="4876800"/>
                <a:ext cx="7848600" cy="838200"/>
              </a:xfrm>
              <a:blipFill>
                <a:blip r:embed="rId2"/>
                <a:stretch>
                  <a:fillRect l="-1009" t="-5797" b="-1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6" name="Oval 10"/>
          <p:cNvSpPr>
            <a:spLocks noChangeAspect="1" noChangeArrowheads="1"/>
          </p:cNvSpPr>
          <p:nvPr/>
        </p:nvSpPr>
        <p:spPr bwMode="auto">
          <a:xfrm>
            <a:off x="2488959" y="6161220"/>
            <a:ext cx="484188" cy="484640"/>
          </a:xfrm>
          <a:prstGeom prst="ellipse">
            <a:avLst/>
          </a:prstGeom>
          <a:solidFill>
            <a:srgbClr val="DA86AC"/>
          </a:solidFill>
          <a:ln>
            <a:noFill/>
          </a:ln>
          <a:extLs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endParaRPr lang="en-US" altLang="en-US" sz="28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11"/>
              <p:cNvSpPr>
                <a:spLocks noChangeAspect="1" noChangeArrowheads="1"/>
              </p:cNvSpPr>
              <p:nvPr/>
            </p:nvSpPr>
            <p:spPr bwMode="auto">
              <a:xfrm>
                <a:off x="2411893" y="6083293"/>
                <a:ext cx="65800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alt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1893" y="6083293"/>
                <a:ext cx="658001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/>
          <p:cNvGrpSpPr/>
          <p:nvPr/>
        </p:nvGrpSpPr>
        <p:grpSpPr>
          <a:xfrm>
            <a:off x="533400" y="1250950"/>
            <a:ext cx="3530600" cy="3321050"/>
            <a:chOff x="533400" y="1250950"/>
            <a:chExt cx="3530600" cy="3321050"/>
          </a:xfrm>
        </p:grpSpPr>
        <p:grpSp>
          <p:nvGrpSpPr>
            <p:cNvPr id="22533" name="Group 80"/>
            <p:cNvGrpSpPr>
              <a:grpSpLocks/>
            </p:cNvGrpSpPr>
            <p:nvPr/>
          </p:nvGrpSpPr>
          <p:grpSpPr bwMode="auto">
            <a:xfrm>
              <a:off x="533400" y="1250950"/>
              <a:ext cx="3530600" cy="3321050"/>
              <a:chOff x="336" y="788"/>
              <a:chExt cx="2224" cy="2092"/>
            </a:xfrm>
          </p:grpSpPr>
          <p:sp>
            <p:nvSpPr>
              <p:cNvPr id="22571" name="Rectangle 5"/>
              <p:cNvSpPr>
                <a:spLocks noChangeAspect="1" noChangeArrowheads="1"/>
              </p:cNvSpPr>
              <p:nvPr/>
            </p:nvSpPr>
            <p:spPr bwMode="auto">
              <a:xfrm>
                <a:off x="336" y="788"/>
                <a:ext cx="2224" cy="2092"/>
              </a:xfrm>
              <a:prstGeom prst="rect">
                <a:avLst/>
              </a:prstGeom>
              <a:solidFill>
                <a:srgbClr val="1E1E2C"/>
              </a:solidFill>
              <a:ln w="38100">
                <a:solidFill>
                  <a:srgbClr val="B5B5CD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2601" name="Oval 7"/>
              <p:cNvSpPr>
                <a:spLocks noChangeAspect="1" noChangeArrowheads="1"/>
              </p:cNvSpPr>
              <p:nvPr/>
            </p:nvSpPr>
            <p:spPr bwMode="auto">
              <a:xfrm>
                <a:off x="990" y="886"/>
                <a:ext cx="305" cy="304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22573" name="Group 9"/>
              <p:cNvGrpSpPr>
                <a:grpSpLocks noChangeAspect="1"/>
              </p:cNvGrpSpPr>
              <p:nvPr/>
            </p:nvGrpSpPr>
            <p:grpSpPr bwMode="auto">
              <a:xfrm>
                <a:off x="485" y="1070"/>
                <a:ext cx="410" cy="367"/>
                <a:chOff x="3701" y="1229"/>
                <a:chExt cx="450" cy="403"/>
              </a:xfrm>
            </p:grpSpPr>
            <p:sp>
              <p:nvSpPr>
                <p:cNvPr id="22599" name="Oval 10"/>
                <p:cNvSpPr>
                  <a:spLocks noChangeAspect="1" noChangeArrowheads="1"/>
                </p:cNvSpPr>
                <p:nvPr/>
              </p:nvSpPr>
              <p:spPr bwMode="auto">
                <a:xfrm>
                  <a:off x="3744" y="1296"/>
                  <a:ext cx="336" cy="33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2600" name="Rectangle 11"/>
                    <p:cNvSpPr>
                      <a:spLocks noChangeAspect="1" noChangeArrowheads="1"/>
                    </p:cNvSpPr>
                    <p:nvPr/>
                  </p:nvSpPr>
                  <p:spPr bwMode="auto">
                    <a:xfrm>
                      <a:off x="3701" y="1229"/>
                      <a:ext cx="450" cy="36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1pPr>
                      <a:lvl2pPr marL="742950" indent="-28575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2pPr>
                      <a:lvl3pPr marL="11430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3pPr>
                      <a:lvl4pPr marL="16002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4pPr>
                      <a:lvl5pPr marL="2057400" indent="-228600" eaLnBrk="0" hangingPunct="0"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charset="0"/>
                        </a:defRPr>
                      </a:lvl9pPr>
                    </a:lstStyle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28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1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en-US" sz="28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2600" name="Rectangle 11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701" y="1229"/>
                      <a:ext cx="450" cy="363"/>
                    </a:xfrm>
                    <a:prstGeom prst="rect">
                      <a:avLst/>
                    </a:prstGeom>
                    <a:blipFill rotWithShape="1"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38100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2597" name="Oval 13"/>
              <p:cNvSpPr>
                <a:spLocks noChangeAspect="1" noChangeArrowheads="1"/>
              </p:cNvSpPr>
              <p:nvPr/>
            </p:nvSpPr>
            <p:spPr bwMode="auto">
              <a:xfrm>
                <a:off x="1513" y="1167"/>
                <a:ext cx="305" cy="306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95" name="Oval 16"/>
              <p:cNvSpPr>
                <a:spLocks noChangeAspect="1" noChangeArrowheads="1"/>
              </p:cNvSpPr>
              <p:nvPr/>
            </p:nvSpPr>
            <p:spPr bwMode="auto">
              <a:xfrm>
                <a:off x="1121" y="1757"/>
                <a:ext cx="305" cy="304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93" name="Oval 19"/>
              <p:cNvSpPr>
                <a:spLocks noChangeAspect="1" noChangeArrowheads="1"/>
              </p:cNvSpPr>
              <p:nvPr/>
            </p:nvSpPr>
            <p:spPr bwMode="auto">
              <a:xfrm>
                <a:off x="508" y="2346"/>
                <a:ext cx="305" cy="304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91" name="Oval 22"/>
              <p:cNvSpPr>
                <a:spLocks noChangeAspect="1" noChangeArrowheads="1"/>
              </p:cNvSpPr>
              <p:nvPr/>
            </p:nvSpPr>
            <p:spPr bwMode="auto">
              <a:xfrm>
                <a:off x="945" y="2488"/>
                <a:ext cx="305" cy="305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89" name="Oval 25"/>
              <p:cNvSpPr>
                <a:spLocks noChangeAspect="1" noChangeArrowheads="1"/>
              </p:cNvSpPr>
              <p:nvPr/>
            </p:nvSpPr>
            <p:spPr bwMode="auto">
              <a:xfrm>
                <a:off x="1377" y="2499"/>
                <a:ext cx="305" cy="305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79" name="Line 52"/>
              <p:cNvSpPr>
                <a:spLocks noChangeShapeType="1"/>
              </p:cNvSpPr>
              <p:nvPr/>
            </p:nvSpPr>
            <p:spPr bwMode="auto">
              <a:xfrm flipV="1">
                <a:off x="794" y="1070"/>
                <a:ext cx="196" cy="120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0" name="Line 53"/>
              <p:cNvSpPr>
                <a:spLocks noChangeShapeType="1"/>
              </p:cNvSpPr>
              <p:nvPr/>
            </p:nvSpPr>
            <p:spPr bwMode="auto">
              <a:xfrm>
                <a:off x="1297" y="1050"/>
                <a:ext cx="229" cy="183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1" name="Line 55"/>
              <p:cNvSpPr>
                <a:spLocks noChangeShapeType="1"/>
              </p:cNvSpPr>
              <p:nvPr/>
            </p:nvSpPr>
            <p:spPr bwMode="auto">
              <a:xfrm flipH="1">
                <a:off x="794" y="2023"/>
                <a:ext cx="366" cy="377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2" name="Line 57"/>
              <p:cNvSpPr>
                <a:spLocks noChangeShapeType="1"/>
              </p:cNvSpPr>
              <p:nvPr/>
            </p:nvSpPr>
            <p:spPr bwMode="auto">
              <a:xfrm flipH="1" flipV="1">
                <a:off x="801" y="2560"/>
                <a:ext cx="144" cy="80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7" name="Oval 22"/>
              <p:cNvSpPr>
                <a:spLocks noChangeAspect="1" noChangeArrowheads="1"/>
              </p:cNvSpPr>
              <p:nvPr/>
            </p:nvSpPr>
            <p:spPr bwMode="auto">
              <a:xfrm>
                <a:off x="1832" y="2448"/>
                <a:ext cx="305" cy="305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22584" name="Line 57"/>
              <p:cNvSpPr>
                <a:spLocks noChangeShapeType="1"/>
              </p:cNvSpPr>
              <p:nvPr/>
            </p:nvSpPr>
            <p:spPr bwMode="auto">
              <a:xfrm flipH="1" flipV="1">
                <a:off x="1262" y="2670"/>
                <a:ext cx="115" cy="0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5" name="Line 57"/>
              <p:cNvSpPr>
                <a:spLocks noChangeShapeType="1"/>
              </p:cNvSpPr>
              <p:nvPr/>
            </p:nvSpPr>
            <p:spPr bwMode="auto">
              <a:xfrm flipH="1">
                <a:off x="1685" y="2632"/>
                <a:ext cx="144" cy="15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2586" name="Line 53"/>
              <p:cNvSpPr>
                <a:spLocks noChangeShapeType="1"/>
              </p:cNvSpPr>
              <p:nvPr/>
            </p:nvSpPr>
            <p:spPr bwMode="auto">
              <a:xfrm flipV="1">
                <a:off x="1344" y="1440"/>
                <a:ext cx="240" cy="336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1507153" y="1330008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07153" y="1330008"/>
                  <a:ext cx="658001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2336527" y="1776594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336527" y="1776594"/>
                  <a:ext cx="658001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1700990" y="2704521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700990" y="2704521"/>
                  <a:ext cx="658001" cy="523220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728422" y="3639384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422" y="3639384"/>
                  <a:ext cx="658001" cy="523220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1432462" y="3859244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3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32462" y="3859244"/>
                  <a:ext cx="658001" cy="523220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2122710" y="3890950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5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122710" y="3890950"/>
                  <a:ext cx="658001" cy="523220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Rectangle 11"/>
                <p:cNvSpPr>
                  <a:spLocks noChangeAspect="1" noChangeArrowheads="1"/>
                </p:cNvSpPr>
                <p:nvPr/>
              </p:nvSpPr>
              <p:spPr bwMode="auto">
                <a:xfrm>
                  <a:off x="2828026" y="3809424"/>
                  <a:ext cx="658001" cy="5232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altLang="en-US" sz="28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828026" y="3809424"/>
                  <a:ext cx="658001" cy="52322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0203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555" name="Rectangle 65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625460" y="4876800"/>
                <a:ext cx="7848600" cy="838200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Here is a visualization of two time series, </a:t>
                </a:r>
                <a14:m>
                  <m:oMath xmlns:m="http://schemas.openxmlformats.org/officeDocument/2006/math">
                    <m:r>
                      <a:rPr lang="en-US" alt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 smtClean="0"/>
                  <a:t>.</a:t>
                </a:r>
              </a:p>
              <a:p>
                <a:r>
                  <a:rPr lang="en-US" altLang="en-US" sz="2800" dirty="0" smtClean="0"/>
                  <a:t>How do we measure the distance between two time series?</a:t>
                </a:r>
              </a:p>
            </p:txBody>
          </p:sp>
        </mc:Choice>
        <mc:Fallback xmlns="">
          <p:sp>
            <p:nvSpPr>
              <p:cNvPr id="23555" name="Rectangle 6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625460" y="4876800"/>
                <a:ext cx="7848600" cy="838200"/>
              </a:xfrm>
              <a:blipFill rotWithShape="1">
                <a:blip r:embed="rId2"/>
                <a:stretch>
                  <a:fillRect l="-1399" t="-6522" r="-155" b="-94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6" name="Rectangle 2"/>
          <p:cNvSpPr txBox="1">
            <a:spLocks noChangeArrowheads="1"/>
          </p:cNvSpPr>
          <p:nvPr/>
        </p:nvSpPr>
        <p:spPr>
          <a:xfrm>
            <a:off x="457200" y="160940"/>
            <a:ext cx="8229600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Comparing Time Series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77" name="Group 76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4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5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5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5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7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7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7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6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6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Group 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0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8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1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054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4"/>
          <p:cNvSpPr>
            <a:spLocks noGrp="1" noChangeArrowheads="1"/>
          </p:cNvSpPr>
          <p:nvPr>
            <p:ph type="body" idx="4294967295"/>
          </p:nvPr>
        </p:nvSpPr>
        <p:spPr>
          <a:xfrm>
            <a:off x="245985" y="4795110"/>
            <a:ext cx="7848600" cy="838200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 smtClean="0"/>
              <a:t>We could possibly use the Euclidean distance.</a:t>
            </a:r>
          </a:p>
          <a:p>
            <a:pPr lvl="1"/>
            <a:r>
              <a:rPr lang="en-US" altLang="en-US" sz="2400" dirty="0" smtClean="0"/>
              <a:t>The first time series is a 16-dimensional vector.</a:t>
            </a:r>
          </a:p>
          <a:p>
            <a:pPr lvl="1"/>
            <a:r>
              <a:rPr lang="en-US" altLang="en-US" sz="2400" dirty="0" smtClean="0"/>
              <a:t>The second time series is an 18-dimensional vector.</a:t>
            </a:r>
            <a:endParaRPr lang="en-US" altLang="en-US" sz="2400" dirty="0"/>
          </a:p>
          <a:p>
            <a:r>
              <a:rPr lang="en-US" altLang="en-US" sz="2800" dirty="0" smtClean="0"/>
              <a:t>However, there are issues…</a:t>
            </a:r>
          </a:p>
        </p:txBody>
      </p:sp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457200" y="160940"/>
            <a:ext cx="8229600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Comparing Time Series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80" name="Group 7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3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6731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4"/>
          <p:cNvSpPr>
            <a:spLocks noGrp="1" noChangeArrowheads="1"/>
          </p:cNvSpPr>
          <p:nvPr>
            <p:ph type="body" idx="4294967295"/>
          </p:nvPr>
        </p:nvSpPr>
        <p:spPr>
          <a:xfrm>
            <a:off x="245985" y="4795110"/>
            <a:ext cx="7848600" cy="838200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 smtClean="0"/>
              <a:t>The two vectors have different numbers of dimensions.</a:t>
            </a:r>
          </a:p>
          <a:p>
            <a:r>
              <a:rPr lang="en-US" altLang="en-US" sz="2800" dirty="0" smtClean="0"/>
              <a:t>We could fix that by "stretching" the first time series to also have 9 elements.</a:t>
            </a:r>
          </a:p>
        </p:txBody>
      </p:sp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0091" y="160940"/>
            <a:ext cx="8879714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Problems with the Euclidean Distance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79" name="Group 78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0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3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68909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20100" cy="487680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b="1" u="sng" dirty="0"/>
              <a:t>t</a:t>
            </a:r>
            <a:r>
              <a:rPr lang="en-US" b="1" u="sng" dirty="0" smtClean="0"/>
              <a:t>ime series</a:t>
            </a:r>
            <a:r>
              <a:rPr lang="en-US" dirty="0" smtClean="0"/>
              <a:t> is a </a:t>
            </a:r>
            <a:r>
              <a:rPr lang="en-US" b="1" u="sng" dirty="0" smtClean="0"/>
              <a:t>sequence</a:t>
            </a:r>
            <a:r>
              <a:rPr lang="en-US" dirty="0" smtClean="0"/>
              <a:t> of observations made over time.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Stock market prices (for a single stock every day)</a:t>
            </a:r>
          </a:p>
          <a:p>
            <a:pPr lvl="1"/>
            <a:r>
              <a:rPr lang="en-US" dirty="0" smtClean="0"/>
              <a:t>Heart rate of a patient over time</a:t>
            </a:r>
          </a:p>
          <a:p>
            <a:pPr lvl="1"/>
            <a:r>
              <a:rPr lang="en-US" dirty="0"/>
              <a:t>Position of one or multiple people/cars/airplanes over </a:t>
            </a:r>
            <a:r>
              <a:rPr lang="en-US" dirty="0" smtClean="0"/>
              <a:t>time</a:t>
            </a:r>
            <a:endParaRPr lang="en-US" dirty="0"/>
          </a:p>
          <a:p>
            <a:pPr lvl="1"/>
            <a:r>
              <a:rPr lang="en-US" dirty="0" smtClean="0"/>
              <a:t>Speech: represented as a sequence of audio measurements at discrete time steps</a:t>
            </a:r>
          </a:p>
          <a:p>
            <a:pPr lvl="1"/>
            <a:r>
              <a:rPr lang="en-US" dirty="0" smtClean="0"/>
              <a:t>A musical melody: represented as a sequence of pairs (note, duration)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4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4"/>
          <p:cNvSpPr>
            <a:spLocks noGrp="1" noChangeArrowheads="1"/>
          </p:cNvSpPr>
          <p:nvPr>
            <p:ph type="body" idx="4294967295"/>
          </p:nvPr>
        </p:nvSpPr>
        <p:spPr>
          <a:xfrm>
            <a:off x="245985" y="4795110"/>
            <a:ext cx="7848600" cy="838200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 smtClean="0"/>
              <a:t>Here, the time series on the left has been converted to have nine elements, using interpolation.</a:t>
            </a:r>
          </a:p>
          <a:p>
            <a:pPr lvl="1"/>
            <a:r>
              <a:rPr lang="en-US" altLang="en-US" sz="2400" dirty="0" smtClean="0"/>
              <a:t>We will not explore that option any further, because…</a:t>
            </a:r>
          </a:p>
        </p:txBody>
      </p:sp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0091" y="160940"/>
            <a:ext cx="8879714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Problems with the Euclidean Distance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81" name="Group 8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5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5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6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0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11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oup 3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24583" name="Group 69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24621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4651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67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49" name="Oval 10"/>
                <p:cNvSpPr>
                  <a:spLocks noChangeAspect="1" noChangeArrowheads="1"/>
                </p:cNvSpPr>
                <p:nvPr/>
              </p:nvSpPr>
              <p:spPr bwMode="auto">
                <a:xfrm>
                  <a:off x="510" y="1121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47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432" y="1090"/>
                  <a:ext cx="306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45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285" y="1611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4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939" y="1932"/>
                  <a:ext cx="305" cy="303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4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650" y="2322"/>
                  <a:ext cx="306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39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033" y="249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29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808" y="1101"/>
                  <a:ext cx="162" cy="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0" name="Line 53"/>
                <p:cNvSpPr>
                  <a:spLocks noChangeShapeType="1"/>
                </p:cNvSpPr>
                <p:nvPr/>
              </p:nvSpPr>
              <p:spPr bwMode="auto">
                <a:xfrm>
                  <a:off x="1272" y="1085"/>
                  <a:ext cx="167" cy="10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1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1197" y="1843"/>
                  <a:ext cx="105" cy="11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2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896" y="2201"/>
                  <a:ext cx="123" cy="15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7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427" y="249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63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942" y="2572"/>
                  <a:ext cx="77" cy="3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5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344" y="2640"/>
                  <a:ext cx="83" cy="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36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490" y="1401"/>
                  <a:ext cx="90" cy="20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Oval 22"/>
              <p:cNvSpPr>
                <a:spLocks noChangeAspect="1" noChangeArrowheads="1"/>
              </p:cNvSpPr>
              <p:nvPr/>
            </p:nvSpPr>
            <p:spPr bwMode="auto">
              <a:xfrm>
                <a:off x="2908300" y="3886200"/>
                <a:ext cx="484188" cy="484141"/>
              </a:xfrm>
              <a:prstGeom prst="ellipse">
                <a:avLst/>
              </a:prstGeom>
              <a:solidFill>
                <a:srgbClr val="DA8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ctr"/>
                <a:endParaRPr lang="en-US" altLang="en-US" sz="280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Line 57"/>
              <p:cNvSpPr>
                <a:spLocks noChangeShapeType="1"/>
              </p:cNvSpPr>
              <p:nvPr/>
            </p:nvSpPr>
            <p:spPr bwMode="auto">
              <a:xfrm flipH="1">
                <a:off x="2759073" y="4191000"/>
                <a:ext cx="149226" cy="4762"/>
              </a:xfrm>
              <a:prstGeom prst="line">
                <a:avLst/>
              </a:prstGeom>
              <a:noFill/>
              <a:ln w="63500">
                <a:solidFill>
                  <a:srgbClr val="FFFF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64621" y="1319375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64621" y="1319375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219564" y="1638365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219564" y="1638365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956182" y="2459962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56182" y="2459962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08261" y="297034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08261" y="297034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964610" y="3582786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964610" y="3582786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52981" y="3868516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52981" y="3868516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70025" y="388437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70025" y="388437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69938" y="1698625"/>
                    <a:ext cx="650875" cy="5247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69938" y="1698625"/>
                    <a:ext cx="650875" cy="524785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97536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4"/>
          <p:cNvSpPr>
            <a:spLocks noGrp="1" noChangeArrowheads="1"/>
          </p:cNvSpPr>
          <p:nvPr>
            <p:ph type="body" idx="4294967295"/>
          </p:nvPr>
        </p:nvSpPr>
        <p:spPr>
          <a:xfrm>
            <a:off x="245984" y="4795110"/>
            <a:ext cx="8652031" cy="838200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 smtClean="0"/>
              <a:t>Bigger problem: the two time series correspond to a similar pattern being performed with </a:t>
            </a:r>
            <a:r>
              <a:rPr lang="en-US" altLang="en-US" sz="2400" b="1" u="sng" dirty="0" smtClean="0"/>
              <a:t>variable speed</a:t>
            </a:r>
            <a:r>
              <a:rPr lang="en-US" altLang="en-US" sz="2400" dirty="0" smtClean="0"/>
              <a:t>.</a:t>
            </a:r>
          </a:p>
          <a:p>
            <a:pPr lvl="1"/>
            <a:r>
              <a:rPr lang="en-US" altLang="en-US" sz="2000" dirty="0" smtClean="0"/>
              <a:t>The first five elements of the first time series visually match the first seven elements of the second time series.</a:t>
            </a:r>
          </a:p>
        </p:txBody>
      </p:sp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0091" y="160940"/>
            <a:ext cx="8879714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Problems with the Euclidean Distance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79" name="Group 78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0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3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A0C3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47380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64"/>
          <p:cNvSpPr>
            <a:spLocks noGrp="1" noChangeArrowheads="1"/>
          </p:cNvSpPr>
          <p:nvPr>
            <p:ph type="body" idx="4294967295"/>
          </p:nvPr>
        </p:nvSpPr>
        <p:spPr>
          <a:xfrm>
            <a:off x="245984" y="4795110"/>
            <a:ext cx="8652031" cy="838200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 smtClean="0"/>
              <a:t>So, the first time series had a faster speed than the second time series initially.</a:t>
            </a:r>
          </a:p>
          <a:p>
            <a:pPr lvl="1"/>
            <a:r>
              <a:rPr lang="en-US" altLang="en-US" sz="2000" dirty="0" smtClean="0"/>
              <a:t>It took 5 time ticks for the first time series, and seven time ticks for the second time series, to move through approximately the same trajectory.</a:t>
            </a:r>
          </a:p>
        </p:txBody>
      </p:sp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0091" y="160940"/>
            <a:ext cx="8879714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Problems with the Euclidean Distance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79" name="Group 78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0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3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A0C3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60864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8" name="Rectangle 2"/>
          <p:cNvSpPr txBox="1">
            <a:spLocks noChangeArrowheads="1"/>
          </p:cNvSpPr>
          <p:nvPr/>
        </p:nvSpPr>
        <p:spPr>
          <a:xfrm>
            <a:off x="170091" y="160940"/>
            <a:ext cx="8879714" cy="991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Problems with the Euclidean Distance</a:t>
            </a:r>
          </a:p>
        </p:txBody>
      </p:sp>
      <p:sp>
        <p:nvSpPr>
          <p:cNvPr id="76" name="Rectangle 64"/>
          <p:cNvSpPr txBox="1">
            <a:spLocks noChangeArrowheads="1"/>
          </p:cNvSpPr>
          <p:nvPr/>
        </p:nvSpPr>
        <p:spPr>
          <a:xfrm>
            <a:off x="245984" y="4795110"/>
            <a:ext cx="8652031" cy="838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 smtClean="0"/>
              <a:t>Similarly, the last four elements of the first time series visually match the last three elements of the second time series.</a:t>
            </a:r>
          </a:p>
          <a:p>
            <a:r>
              <a:rPr lang="en-US" altLang="en-US" sz="2400" dirty="0" smtClean="0"/>
              <a:t> </a:t>
            </a:r>
            <a:r>
              <a:rPr lang="en-US" altLang="en-US" sz="2400" dirty="0"/>
              <a:t>So, the first time series had a faster speed than the second time series </a:t>
            </a:r>
            <a:r>
              <a:rPr lang="en-US" altLang="en-US" sz="2400" dirty="0" smtClean="0"/>
              <a:t>in the last part.</a:t>
            </a:r>
            <a:endParaRPr lang="en-US" altLang="en-US" sz="2400" dirty="0"/>
          </a:p>
          <a:p>
            <a:pPr lvl="1"/>
            <a:r>
              <a:rPr lang="en-US" altLang="en-US" sz="2000" dirty="0" smtClean="0"/>
              <a:t>4 time ticks for the first time series, 3 time ticks for the second one.</a:t>
            </a:r>
            <a:endParaRPr lang="en-US" altLang="en-US" sz="2000" dirty="0"/>
          </a:p>
          <a:p>
            <a:endParaRPr lang="en-US" altLang="en-US" sz="2400" dirty="0" smtClean="0"/>
          </a:p>
        </p:txBody>
      </p:sp>
      <p:grpSp>
        <p:nvGrpSpPr>
          <p:cNvPr id="79" name="Group 7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80" name="Group 7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1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13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2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3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1" name="Group 8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9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A0C3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372702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 smtClean="0"/>
              <a:t>Time Series Alignment</a:t>
            </a:r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7" name="Rectangle 64"/>
          <p:cNvSpPr txBox="1">
            <a:spLocks noChangeArrowheads="1"/>
          </p:cNvSpPr>
          <p:nvPr/>
        </p:nvSpPr>
        <p:spPr>
          <a:xfrm>
            <a:off x="245984" y="4795110"/>
            <a:ext cx="8652031" cy="8382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•"/>
            </a:pPr>
            <a:r>
              <a:rPr lang="en-US" altLang="en-US" sz="2400" dirty="0" smtClean="0"/>
              <a:t>An alignment is a correspondence between elements of two time series.</a:t>
            </a:r>
          </a:p>
          <a:p>
            <a:pPr>
              <a:buFontTx/>
              <a:buChar char="•"/>
            </a:pPr>
            <a:r>
              <a:rPr lang="en-US" altLang="en-US" sz="2400" dirty="0" smtClean="0"/>
              <a:t>To reliably measure the similarity between two time series, we need to figure out, for each element of the first time series, which elements of the second time series it </a:t>
            </a:r>
            <a:r>
              <a:rPr lang="en-US" altLang="en-US" sz="2400" b="1" u="sng" dirty="0" smtClean="0"/>
              <a:t>corresponds</a:t>
            </a:r>
            <a:r>
              <a:rPr lang="en-US" altLang="en-US" sz="2400" dirty="0" smtClean="0"/>
              <a:t> to.</a:t>
            </a:r>
            <a:endParaRPr lang="en-US" altLang="en-US" sz="2000" dirty="0"/>
          </a:p>
        </p:txBody>
      </p:sp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2241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 smtClean="0"/>
              <a:t>Time Series Alignment</a:t>
            </a:r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727926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Tx/>
                  <a:buChar char="•"/>
                </a:pPr>
                <a:r>
                  <a:rPr lang="en-US" altLang="en-US" sz="2400" dirty="0" smtClean="0"/>
                  <a:t>An alignment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dirty="0" smtClean="0"/>
                  <a:t> between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 is a sequence of pairs of indices:</a:t>
                </a:r>
                <a:br>
                  <a:rPr lang="en-US" altLang="en-US" sz="2400" dirty="0" smtClean="0"/>
                </a:b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</m:t>
                                </m:r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b="0" i="1" smtClean="0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…,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en-US" sz="2400" dirty="0" smtClean="0"/>
                  <a:t/>
                </a:r>
                <a:br>
                  <a:rPr lang="en-US" altLang="en-US" sz="2400" dirty="0" smtClean="0"/>
                </a:br>
                <a:endParaRPr lang="en-US" altLang="en-US" sz="700" dirty="0" smtClean="0"/>
              </a:p>
              <a:p>
                <a:pPr marL="342900" lvl="1" indent="-342900">
                  <a:buFontTx/>
                  <a:buChar char="•"/>
                </a:pPr>
                <a:r>
                  <a:rPr lang="en-US" altLang="en-US" sz="2400" dirty="0" smtClean="0"/>
                  <a:t>Element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 of alignment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  <m:r>
                      <a:rPr lang="en-US" altLang="en-US" sz="24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specifies that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 smtClean="0"/>
                  <a:t> of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𝑿</m:t>
                    </m:r>
                    <m:r>
                      <a:rPr lang="en-US" altLang="en-US" sz="24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corresponds to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4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4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400" dirty="0" smtClean="0"/>
                  <a:t>of the other time series.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77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727926" cy="838200"/>
              </a:xfrm>
              <a:prstGeom prst="rect">
                <a:avLst/>
              </a:prstGeom>
              <a:blipFill rotWithShape="1">
                <a:blip r:embed="rId2"/>
                <a:stretch>
                  <a:fillRect l="-1047" t="-6522" r="-978" b="-15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9549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64"/>
              <p:cNvSpPr txBox="1">
                <a:spLocks noChangeArrowheads="1"/>
              </p:cNvSpPr>
              <p:nvPr/>
            </p:nvSpPr>
            <p:spPr>
              <a:xfrm>
                <a:off x="138224" y="4795110"/>
                <a:ext cx="8867554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For example, here is a "good" alignment between the two series:</a:t>
                </a:r>
                <a:br>
                  <a:rPr lang="en-US" altLang="en-US" sz="2400" dirty="0" smtClean="0"/>
                </a:br>
                <a:r>
                  <a:rPr lang="en-US" altLang="en-US" sz="1400" i="1" dirty="0">
                    <a:latin typeface="Cambria Math"/>
                  </a:rPr>
                  <a:t/>
                </a:r>
                <a:br>
                  <a:rPr lang="en-US" altLang="en-US" sz="1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en-US" sz="2400" i="1" dirty="0" smtClean="0">
                    <a:latin typeface="Cambria Math"/>
                  </a:rPr>
                  <a:t/>
                </a:r>
                <a:br>
                  <a:rPr lang="en-US" altLang="en-US" sz="2400" i="1" dirty="0" smtClean="0">
                    <a:latin typeface="Cambria Math"/>
                  </a:rPr>
                </a:br>
                <a:endParaRPr lang="en-US" altLang="en-US" sz="1100" i="1" dirty="0" smtClean="0">
                  <a:latin typeface="Cambria Math"/>
                </a:endParaRPr>
              </a:p>
              <a:p>
                <a:pPr>
                  <a:buFontTx/>
                  <a:buChar char="•"/>
                </a:pPr>
                <a:r>
                  <a:rPr lang="en-US" altLang="en-US" sz="2400" dirty="0" smtClean="0"/>
                  <a:t>We will discuss later how to find such an alignment automatically.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77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24" y="4795110"/>
                <a:ext cx="8867554" cy="838200"/>
              </a:xfrm>
              <a:prstGeom prst="rect">
                <a:avLst/>
              </a:prstGeom>
              <a:blipFill rotWithShape="1">
                <a:blip r:embed="rId2"/>
                <a:stretch>
                  <a:fillRect l="-1100" t="-6569" b="-118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15245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1352613" y="2052257"/>
            <a:ext cx="3598862" cy="304800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64"/>
              <p:cNvSpPr txBox="1">
                <a:spLocks noChangeArrowheads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smtClean="0">
                    <a:solidFill>
                      <a:schemeClr val="tx1"/>
                    </a:solidFill>
                  </a:rPr>
                  <a:t>According </a:t>
                </a:r>
                <a:r>
                  <a:rPr lang="en-US" altLang="en-US" sz="2400" dirty="0" smtClean="0">
                    <a:solidFill>
                      <a:schemeClr val="tx1"/>
                    </a:solidFill>
                  </a:rPr>
                  <a:t>to this alignment:</a:t>
                </a:r>
                <a:endParaRPr lang="en-US" altLang="en-US" sz="2400" dirty="0">
                  <a:solidFill>
                    <a:schemeClr val="tx1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 smtClean="0">
                    <a:solidFill>
                      <a:schemeClr val="tx1"/>
                    </a:solidFill>
                  </a:rPr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000" dirty="0" smtClean="0"/>
                  <a:t>.</a:t>
                </a:r>
                <a:r>
                  <a:rPr lang="en-US" altLang="en-US" sz="2000" dirty="0"/>
                  <a:t> </a:t>
                </a:r>
                <a:endParaRPr lang="en-US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69" r="-845" b="-1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42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2058988" y="1645444"/>
            <a:ext cx="3340100" cy="21431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69" r="-845" b="-1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71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2058988" y="1645444"/>
            <a:ext cx="4100512" cy="1071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b="1" u="sng" dirty="0" smtClean="0"/>
                  <a:t>also corresponds </a:t>
                </a:r>
                <a:r>
                  <a:rPr lang="en-US" altLang="en-US" sz="2000" b="1" u="sng" dirty="0"/>
                  <a:t>to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69" r="-845" b="-113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1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5130"/>
            <a:ext cx="8229600" cy="990600"/>
          </a:xfrm>
        </p:spPr>
        <p:txBody>
          <a:bodyPr/>
          <a:lstStyle/>
          <a:p>
            <a:r>
              <a:rPr lang="en-US" dirty="0" smtClean="0"/>
              <a:t>Applications of Time Series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984" y="1986995"/>
            <a:ext cx="8783715" cy="3958130"/>
          </a:xfrm>
        </p:spPr>
        <p:txBody>
          <a:bodyPr/>
          <a:lstStyle/>
          <a:p>
            <a:r>
              <a:rPr lang="en-US" dirty="0"/>
              <a:t>Stock market prices (for a single stock every day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Sell/Hold/Buy?</a:t>
            </a:r>
            <a:endParaRPr lang="en-US" dirty="0"/>
          </a:p>
          <a:p>
            <a:r>
              <a:rPr lang="en-US" dirty="0" smtClean="0"/>
              <a:t>Heart rate of a patient over time: </a:t>
            </a:r>
          </a:p>
          <a:p>
            <a:pPr lvl="1"/>
            <a:r>
              <a:rPr lang="en-US" dirty="0" smtClean="0"/>
              <a:t>a healthy heart, or diseased?</a:t>
            </a:r>
          </a:p>
          <a:p>
            <a:r>
              <a:rPr lang="en-US" dirty="0" smtClean="0"/>
              <a:t>Position of people/cars/airplanes over time</a:t>
            </a:r>
          </a:p>
          <a:p>
            <a:pPr lvl="1"/>
            <a:r>
              <a:rPr lang="en-US" dirty="0" smtClean="0"/>
              <a:t>Predict congestion along a route suggested by the GPS</a:t>
            </a:r>
          </a:p>
          <a:p>
            <a:r>
              <a:rPr lang="en-US" dirty="0" smtClean="0"/>
              <a:t>Speech recognition</a:t>
            </a:r>
          </a:p>
          <a:p>
            <a:r>
              <a:rPr lang="en-US" dirty="0" smtClean="0"/>
              <a:t>Music recognition</a:t>
            </a:r>
          </a:p>
          <a:p>
            <a:pPr lvl="1"/>
            <a:r>
              <a:rPr lang="en-US" dirty="0" smtClean="0"/>
              <a:t>Sing a tune to your phone, have it recognize the song</a:t>
            </a:r>
          </a:p>
          <a:p>
            <a:pPr lvl="1"/>
            <a:r>
              <a:rPr lang="en-US" dirty="0" smtClean="0"/>
              <a:t>Recognize the genre of a song based on how it sounds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08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2058988" y="1645444"/>
            <a:ext cx="4100512" cy="1071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u="sng" dirty="0"/>
                  <a:t>also corresponds to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400" dirty="0"/>
                  <a:t>. </a:t>
                </a:r>
                <a:endParaRPr lang="en-US" altLang="en-US" sz="2400" dirty="0" smtClean="0"/>
              </a:p>
              <a:p>
                <a:r>
                  <a:rPr lang="en-US" altLang="en-US" sz="2400" dirty="0"/>
                  <a:t>One element from one time series can correspond to </a:t>
                </a:r>
                <a:r>
                  <a:rPr lang="en-US" altLang="en-US" sz="2400" b="1" u="sng" dirty="0"/>
                  <a:t>multiple consecutive elements</a:t>
                </a:r>
                <a:r>
                  <a:rPr lang="en-US" altLang="en-US" sz="2400" b="1" dirty="0"/>
                  <a:t> </a:t>
                </a:r>
                <a:r>
                  <a:rPr lang="en-US" altLang="en-US" sz="2400" dirty="0"/>
                  <a:t>from the other time </a:t>
                </a:r>
                <a:r>
                  <a:rPr lang="en-US" altLang="en-US" sz="2400" dirty="0" smtClean="0"/>
                  <a:t>series.</a:t>
                </a:r>
                <a:endParaRPr lang="en-US" altLang="en-US" sz="2400" dirty="0"/>
              </a:p>
              <a:p>
                <a:pPr lvl="1"/>
                <a:r>
                  <a:rPr lang="en-US" altLang="en-US" sz="2000" dirty="0" smtClean="0"/>
                  <a:t>This captures cases where one series moves slower than the other.</a:t>
                </a:r>
              </a:p>
              <a:p>
                <a:pPr lvl="1"/>
                <a:r>
                  <a:rPr lang="en-US" altLang="en-US" sz="2000" dirty="0"/>
                  <a:t>For this segment, the first series moves faster than the second one</a:t>
                </a:r>
                <a:r>
                  <a:rPr lang="en-US" altLang="en-US" sz="2000" dirty="0" smtClean="0"/>
                  <a:t>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915" t="-5839" b="-1518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716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2903538" y="2124597"/>
            <a:ext cx="3704125" cy="5033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1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 flipV="1">
            <a:off x="2298700" y="2751661"/>
            <a:ext cx="3956050" cy="285226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51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1" name="Group 150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1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9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0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1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5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6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2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2" name="Group 15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3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4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b="1" u="sng" dirty="0"/>
                  <a:t>also corresponds to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Line 68"/>
          <p:cNvSpPr>
            <a:spLocks noChangeShapeType="1"/>
          </p:cNvSpPr>
          <p:nvPr/>
        </p:nvSpPr>
        <p:spPr bwMode="auto">
          <a:xfrm>
            <a:off x="2298700" y="3036887"/>
            <a:ext cx="3330500" cy="38152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41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1" name="Group 150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1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9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0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1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5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6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2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2" name="Group 15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3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4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b="1" u="sng" dirty="0"/>
                  <a:t>also corresponds to</a:t>
                </a:r>
                <a:r>
                  <a:rPr lang="en-US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en-US" sz="2400" dirty="0"/>
                  <a:t>. </a:t>
                </a:r>
              </a:p>
              <a:p>
                <a:pPr lvl="1"/>
                <a:r>
                  <a:rPr lang="en-US" altLang="en-US" sz="2000" dirty="0" smtClean="0"/>
                  <a:t>As </a:t>
                </a:r>
                <a:r>
                  <a:rPr lang="en-US" altLang="en-US" sz="2000" dirty="0"/>
                  <a:t>before, for this segment, the first time series is moving faster than the second one</a:t>
                </a:r>
                <a:r>
                  <a:rPr lang="en-US" altLang="en-US" sz="2000" dirty="0" smtClean="0"/>
                  <a:t>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95110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915" t="-5839" b="-48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Line 68"/>
          <p:cNvSpPr>
            <a:spLocks noChangeShapeType="1"/>
          </p:cNvSpPr>
          <p:nvPr/>
        </p:nvSpPr>
        <p:spPr bwMode="auto">
          <a:xfrm>
            <a:off x="2298700" y="3036887"/>
            <a:ext cx="3330500" cy="38152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7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>
            <a:off x="1293814" y="3967834"/>
            <a:ext cx="3897312" cy="117595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1" name="Group 150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1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9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0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1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5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6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2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2" name="Group 15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3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4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en-US" sz="2000" dirty="0"/>
                  <a:t> </a:t>
                </a:r>
                <a:r>
                  <a:rPr lang="en-US" altLang="en-US" sz="2000" b="1" u="sng" dirty="0" smtClean="0"/>
                  <a:t>also corresponds </a:t>
                </a:r>
                <a:r>
                  <a:rPr lang="en-US" altLang="en-US" sz="2000" b="1" u="sng" dirty="0"/>
                  <a:t>to</a:t>
                </a:r>
                <a:r>
                  <a:rPr lang="en-US" alt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Line 68"/>
          <p:cNvSpPr>
            <a:spLocks noChangeShapeType="1"/>
          </p:cNvSpPr>
          <p:nvPr/>
        </p:nvSpPr>
        <p:spPr bwMode="auto">
          <a:xfrm flipV="1">
            <a:off x="1984376" y="4085428"/>
            <a:ext cx="3206749" cy="132559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2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1" name="Group 150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1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9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90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1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5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6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6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2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2" name="Group 15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3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4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pPr>
                  <a:buFontTx/>
                  <a:buChar char="•"/>
                </a:pPr>
                <a:r>
                  <a:rPr lang="en-US" altLang="en-US" sz="2400" dirty="0" smtClean="0"/>
                  <a:t>Here, the first time series is moving slower than the second one, and thus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are both matched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Line 68"/>
          <p:cNvSpPr>
            <a:spLocks noChangeShapeType="1"/>
          </p:cNvSpPr>
          <p:nvPr/>
        </p:nvSpPr>
        <p:spPr bwMode="auto">
          <a:xfrm flipV="1">
            <a:off x="1984376" y="4085428"/>
            <a:ext cx="3206749" cy="132559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205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207" name="Group 206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237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245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46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247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61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62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62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248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9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0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2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3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0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3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08" name="Group 207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209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219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20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1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2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3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4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5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6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7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9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1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2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3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4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5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6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 flipV="1">
            <a:off x="2634150" y="4134643"/>
            <a:ext cx="3318975" cy="109549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148"/>
          <p:cNvGrpSpPr/>
          <p:nvPr/>
        </p:nvGrpSpPr>
        <p:grpSpPr>
          <a:xfrm>
            <a:off x="533400" y="1227216"/>
            <a:ext cx="7772400" cy="3344784"/>
            <a:chOff x="533400" y="1227216"/>
            <a:chExt cx="7772400" cy="3344784"/>
          </a:xfrm>
        </p:grpSpPr>
        <p:grpSp>
          <p:nvGrpSpPr>
            <p:cNvPr id="150" name="Group 149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80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88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89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90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5" y="1070"/>
                  <a:ext cx="410" cy="367"/>
                  <a:chOff x="3701" y="1229"/>
                  <a:chExt cx="450" cy="403"/>
                </a:xfrm>
              </p:grpSpPr>
              <p:sp>
                <p:nvSpPr>
                  <p:cNvPr id="204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5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8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205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701" y="1229"/>
                        <a:ext cx="450" cy="363"/>
                      </a:xfrm>
                      <a:prstGeom prst="rect">
                        <a:avLst/>
                      </a:prstGeom>
                      <a:blipFill rotWithShape="1">
                        <a:blip r:embed="rId2"/>
                        <a:stretch>
                          <a:fillRect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91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3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4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6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7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8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9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0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2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1" name="Group 150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152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162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63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4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5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6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8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9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0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1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2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3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4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5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6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7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7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9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8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072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49182"/>
            <a:ext cx="8229600" cy="1002968"/>
          </a:xfrm>
        </p:spPr>
        <p:txBody>
          <a:bodyPr/>
          <a:lstStyle/>
          <a:p>
            <a:r>
              <a:rPr lang="en-US" altLang="en-US" dirty="0"/>
              <a:t>Time Series Alignment</a:t>
            </a:r>
            <a:endParaRPr lang="en-US" altLang="en-US" dirty="0" smtClean="0"/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0725" name="Line 68"/>
          <p:cNvSpPr>
            <a:spLocks noChangeShapeType="1"/>
          </p:cNvSpPr>
          <p:nvPr/>
        </p:nvSpPr>
        <p:spPr bwMode="auto">
          <a:xfrm flipV="1">
            <a:off x="3392487" y="4027487"/>
            <a:ext cx="3387725" cy="5794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Rectangle 64"/>
              <p:cNvSpPr txBox="1">
                <a:spLocks noChangeArrowheads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Char char="•"/>
                </a:pPr>
                <a:r>
                  <a:rPr lang="en-US" altLang="en-US" sz="2400" dirty="0" smtClean="0"/>
                  <a:t>Alignment: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1, 1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2, 2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2, 3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3, 4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4, 5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4, 6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5, 7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6, 7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7, 8</m:t>
                            </m:r>
                          </m:e>
                        </m:d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d>
                          <m:d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400" i="1" dirty="0">
                                <a:latin typeface="Cambria Math"/>
                              </a:rPr>
                              <m:t>8, 9</m:t>
                            </m:r>
                          </m:e>
                        </m:d>
                      </m:e>
                    </m:d>
                  </m:oMath>
                </a14:m>
                <a:endParaRPr lang="en-US" altLang="en-US" sz="2400" i="1" dirty="0" smtClean="0">
                  <a:latin typeface="Cambria Math"/>
                </a:endParaRPr>
              </a:p>
              <a:p>
                <a:r>
                  <a:rPr lang="en-US" altLang="en-US" sz="2400" dirty="0"/>
                  <a:t>According to this alignment: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8</m:t>
                        </m:r>
                      </m:sub>
                    </m:sSub>
                  </m:oMath>
                </a14:m>
                <a:r>
                  <a:rPr lang="en-US" altLang="en-US" sz="2000" dirty="0"/>
                  <a:t>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altLang="en-US" sz="2000" dirty="0"/>
                  <a:t>. </a:t>
                </a:r>
              </a:p>
            </p:txBody>
          </p:sp>
        </mc:Choice>
        <mc:Fallback xmlns="">
          <p:sp>
            <p:nvSpPr>
              <p:cNvPr id="14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4719215"/>
                <a:ext cx="8652031" cy="838200"/>
              </a:xfrm>
              <a:prstGeom prst="rect">
                <a:avLst/>
              </a:prstGeom>
              <a:blipFill rotWithShape="1">
                <a:blip r:embed="rId19"/>
                <a:stretch>
                  <a:fillRect l="-1056" t="-6522" r="-845" b="-112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28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time-series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u="sng" dirty="0" smtClean="0"/>
              <a:t>Two-step process</a:t>
            </a:r>
          </a:p>
          <a:p>
            <a:r>
              <a:rPr lang="en-US" dirty="0" smtClean="0"/>
              <a:t>Measure </a:t>
            </a:r>
            <a:r>
              <a:rPr lang="en-US" dirty="0"/>
              <a:t>distance between </a:t>
            </a:r>
            <a:endParaRPr lang="en-US" dirty="0" smtClean="0"/>
          </a:p>
          <a:p>
            <a:pPr lvl="1"/>
            <a:r>
              <a:rPr lang="en-US" dirty="0" smtClean="0"/>
              <a:t>test </a:t>
            </a:r>
            <a:r>
              <a:rPr lang="en-US" dirty="0"/>
              <a:t>time series and 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All time </a:t>
            </a:r>
            <a:r>
              <a:rPr lang="en-US" dirty="0"/>
              <a:t>series </a:t>
            </a:r>
            <a:r>
              <a:rPr lang="en-US" dirty="0" smtClean="0"/>
              <a:t>in the </a:t>
            </a:r>
            <a:r>
              <a:rPr lang="en-US" dirty="0"/>
              <a:t>training set</a:t>
            </a:r>
          </a:p>
          <a:p>
            <a:r>
              <a:rPr lang="en-US" dirty="0" smtClean="0"/>
              <a:t>Use k-NN to find closest match</a:t>
            </a:r>
          </a:p>
          <a:p>
            <a:r>
              <a:rPr lang="en-US" dirty="0" smtClean="0"/>
              <a:t>But …</a:t>
            </a:r>
          </a:p>
          <a:p>
            <a:pPr lvl="1"/>
            <a:r>
              <a:rPr lang="en-US" dirty="0" smtClean="0"/>
              <a:t>Euclidean Distance is not suitable for time-series (of varying lengths)</a:t>
            </a:r>
            <a:endParaRPr lang="en-US" dirty="0"/>
          </a:p>
          <a:p>
            <a:r>
              <a:rPr lang="en-US" dirty="0" smtClean="0"/>
              <a:t>So:</a:t>
            </a:r>
          </a:p>
          <a:p>
            <a:pPr lvl="1"/>
            <a:r>
              <a:rPr lang="en-US" sz="2800" b="1" i="1" dirty="0" smtClean="0">
                <a:solidFill>
                  <a:srgbClr val="FF0000"/>
                </a:solidFill>
              </a:rPr>
              <a:t>Dynamic </a:t>
            </a:r>
            <a:r>
              <a:rPr lang="en-US" sz="2800" b="1" i="1" dirty="0">
                <a:solidFill>
                  <a:srgbClr val="FF0000"/>
                </a:solidFill>
              </a:rPr>
              <a:t>Time Warping</a:t>
            </a:r>
            <a:endParaRPr lang="en-US" sz="2800" b="1" i="1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1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9620"/>
            <a:ext cx="8229600" cy="1034866"/>
          </a:xfrm>
        </p:spPr>
        <p:txBody>
          <a:bodyPr/>
          <a:lstStyle/>
          <a:p>
            <a:r>
              <a:rPr lang="en-US" altLang="en-US" dirty="0" smtClean="0"/>
              <a:t>The Cost of an Alignment</a:t>
            </a:r>
          </a:p>
        </p:txBody>
      </p:sp>
      <p:sp>
        <p:nvSpPr>
          <p:cNvPr id="7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64"/>
              <p:cNvSpPr txBox="1">
                <a:spLocks noChangeArrowheads="1"/>
              </p:cNvSpPr>
              <p:nvPr/>
            </p:nvSpPr>
            <p:spPr>
              <a:xfrm>
                <a:off x="245984" y="3808474"/>
                <a:ext cx="8652031" cy="2049165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-342900">
                  <a:buFontTx/>
                  <a:buChar char="•"/>
                </a:pPr>
                <a:r>
                  <a:rPr lang="en-US" altLang="en-US" sz="2400" dirty="0" smtClean="0"/>
                  <a:t>An alignment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/>
                      </a:rPr>
                      <m:t>𝑨</m:t>
                    </m:r>
                    <m:r>
                      <a:rPr lang="en-US" altLang="en-US" sz="2400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 smtClean="0"/>
                  <a:t>is defined as a sequence of pairs </a:t>
                </a:r>
                <a:br>
                  <a:rPr lang="en-US" altLang="en-US" sz="2400" dirty="0" smtClean="0"/>
                </a:b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  <m:r>
                      <a:rPr lang="en-US" altLang="en-US" sz="2400" i="1" dirty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b="0" i="1" smtClean="0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en-US" sz="2400" dirty="0" smtClean="0"/>
                  <a:t/>
                </a:r>
                <a:br>
                  <a:rPr lang="en-US" altLang="en-US" sz="2400" dirty="0" smtClean="0"/>
                </a:br>
                <a:endParaRPr lang="en-US" altLang="en-US" sz="200" dirty="0" smtClean="0"/>
              </a:p>
              <a:p>
                <a:pPr>
                  <a:buFontTx/>
                  <a:buChar char="•"/>
                </a:pPr>
                <a:r>
                  <a:rPr lang="en-US" altLang="en-US" sz="2400" dirty="0" smtClean="0"/>
                  <a:t>If we are given an alignment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dirty="0" smtClean="0"/>
                  <a:t> between two time series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, we can compute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𝑿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 of that alignment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b="0" i="1" dirty="0" smtClean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1" i="1">
                              <a:latin typeface="Cambria Math"/>
                            </a:rPr>
                            <m:t>𝑿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en-US" sz="2400" b="1" i="1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 dirty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en-US" sz="2400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en-US" sz="2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b="0" i="1" smtClean="0">
                              <a:latin typeface="Cambria Math"/>
                            </a:rPr>
                            <m:t>𝑅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en-US" sz="2400" b="0" i="0" smtClean="0">
                              <a:latin typeface="Cambria Math"/>
                            </a:rPr>
                            <m:t>Cost</m:t>
                          </m:r>
                          <m:r>
                            <a:rPr lang="en-US" altLang="en-US" sz="2400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 smtClean="0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b="0" i="1" smtClean="0">
                                      <a:latin typeface="Cambria Math"/>
                                    </a:rPr>
                                    <m:t>,2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en-US" sz="2400" dirty="0"/>
              </a:p>
            </p:txBody>
          </p:sp>
        </mc:Choice>
        <mc:Fallback xmlns="">
          <p:sp>
            <p:nvSpPr>
              <p:cNvPr id="78" name="Rectangle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984" y="3808474"/>
                <a:ext cx="8652031" cy="2049165"/>
              </a:xfrm>
              <a:prstGeom prst="rect">
                <a:avLst/>
              </a:prstGeom>
              <a:blipFill rotWithShape="1">
                <a:blip r:embed="rId2"/>
                <a:stretch>
                  <a:fillRect l="-1056" t="-2679" r="-915" b="-38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7" name="Group 76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79" name="Group 78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0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1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828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Cost of an 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652030" cy="4876800"/>
              </a:xfrm>
            </p:spPr>
            <p:txBody>
              <a:bodyPr/>
              <a:lstStyle/>
              <a:p>
                <a:r>
                  <a:rPr lang="en-US" altLang="en-US" sz="2400" dirty="0" smtClean="0"/>
                  <a:t>An alignment is defined as a sequence of pairs:</a:t>
                </a:r>
                <a:r>
                  <a:rPr lang="en-US" altLang="en-US" sz="2400" b="1" dirty="0"/>
                  <a:t> </a:t>
                </a:r>
                <a:r>
                  <a:rPr lang="en-US" altLang="en-US" sz="2400" b="1" dirty="0" smtClean="0"/>
                  <a:t/>
                </a:r>
                <a:br>
                  <a:rPr lang="en-US" altLang="en-US" sz="2400" b="1" dirty="0" smtClean="0"/>
                </a:br>
                <a:r>
                  <a:rPr lang="en-US" altLang="en-US" sz="1400" b="1" dirty="0" smtClean="0"/>
                  <a:t/>
                </a:r>
                <a:br>
                  <a:rPr lang="en-US" altLang="en-US" sz="1400" b="1" dirty="0" smtClean="0"/>
                </a:b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  <m:r>
                      <a:rPr lang="en-US" altLang="en-US" sz="2400" i="1" dirty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en-US" sz="2400" dirty="0" smtClean="0"/>
                  <a:t/>
                </a:r>
                <a:br>
                  <a:rPr lang="en-US" altLang="en-US" sz="2400" dirty="0" smtClean="0"/>
                </a:br>
                <a:endParaRPr lang="en-US" altLang="en-US" sz="1400" dirty="0" smtClean="0"/>
              </a:p>
              <a:p>
                <a:r>
                  <a:rPr lang="en-US" altLang="en-US" sz="2400" dirty="0" smtClean="0"/>
                  <a:t>If </a:t>
                </a:r>
                <a:r>
                  <a:rPr lang="en-US" altLang="en-US" sz="2400" dirty="0"/>
                  <a:t>we are given an alignment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dirty="0"/>
                  <a:t> between two time series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,</a:t>
                </a:r>
                <a:r>
                  <a:rPr lang="en-US" altLang="en-US" sz="2400" dirty="0"/>
                  <a:t> we can compute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𝑿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en-US" sz="24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/>
                  <a:t>of that alignment as</a:t>
                </a:r>
                <a:r>
                  <a:rPr lang="en-US" altLang="en-US" sz="2400" dirty="0" smtClean="0"/>
                  <a:t>: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:endParaRPr lang="en-US" altLang="en-US" sz="14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 dirty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1" i="1">
                              <a:latin typeface="Cambria Math"/>
                            </a:rPr>
                            <m:t>𝑿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en-US" sz="2400" b="1" i="1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 dirty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i="1">
                              <a:latin typeface="Cambria Math"/>
                            </a:rPr>
                            <m:t>𝑅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/>
                            </a:rPr>
                            <m:t>Cost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,2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r>
                  <a:rPr lang="en-US" altLang="en-US" dirty="0" smtClean="0"/>
                  <a:t/>
                </a:r>
                <a:br>
                  <a:rPr lang="en-US" altLang="en-US" dirty="0" smtClean="0"/>
                </a:br>
                <a:endParaRPr lang="en-US" altLang="en-US" sz="1200" dirty="0"/>
              </a:p>
              <a:p>
                <a:pPr marL="342900" lvl="1" indent="-342900">
                  <a:buFontTx/>
                  <a:buChar char="•"/>
                </a:pPr>
                <a:r>
                  <a:rPr lang="en-US" altLang="en-US" dirty="0"/>
                  <a:t>In this formula,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en-US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</m:sub>
                        </m:sSub>
                        <m:r>
                          <a:rPr lang="en-US" altLang="en-US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en-US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altLang="en-US" dirty="0"/>
                  <a:t> is a black box.</a:t>
                </a:r>
              </a:p>
              <a:p>
                <a:pPr lvl="1"/>
                <a:r>
                  <a:rPr lang="en-US" altLang="en-US" sz="2000" dirty="0"/>
                  <a:t>You can define it any way you like.</a:t>
                </a:r>
              </a:p>
              <a:p>
                <a:pPr lvl="1"/>
                <a:r>
                  <a:rPr lang="en-US" altLang="en-US" sz="2000" dirty="0"/>
                  <a:t>For example,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dirty="0"/>
                  <a:t> are vectors,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>
                        <a:latin typeface="Cambria Math"/>
                      </a:rPr>
                      <m:t>Cost</m:t>
                    </m:r>
                    <m:r>
                      <a:rPr lang="en-US" altLang="en-US" sz="2000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</m:sub>
                    </m:sSub>
                    <m:r>
                      <a:rPr lang="en-US" altLang="en-US" sz="2000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</m:sub>
                    </m:sSub>
                    <m:r>
                      <a:rPr lang="en-US" altLang="en-US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can be </a:t>
                </a:r>
                <a:r>
                  <a:rPr lang="en-US" altLang="en-US" sz="2000" dirty="0" smtClean="0"/>
                  <a:t>the </a:t>
                </a:r>
                <a:r>
                  <a:rPr lang="en-US" altLang="en-US" sz="2000" dirty="0"/>
                  <a:t>Euclidean distance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𝒙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dirty="0"/>
                  <a:t> and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1" i="1">
                            <a:latin typeface="Cambria Math"/>
                          </a:rPr>
                          <m:t>𝒚</m:t>
                        </m:r>
                      </m:e>
                      <m:sub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,2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en-US" sz="2000" dirty="0"/>
                  <a:t>.</a:t>
                </a: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652030" cy="4876800"/>
              </a:xfrm>
              <a:blipFill rotWithShape="1">
                <a:blip r:embed="rId2"/>
                <a:stretch>
                  <a:fillRect l="-1056" t="-1000" r="-70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5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Cost of an 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45985" y="1284420"/>
                <a:ext cx="8652030" cy="4876800"/>
              </a:xfrm>
            </p:spPr>
            <p:txBody>
              <a:bodyPr/>
              <a:lstStyle/>
              <a:p>
                <a:r>
                  <a:rPr lang="en-US" altLang="en-US" sz="2400" dirty="0" smtClean="0"/>
                  <a:t>An alignment is defined as a sequence of pairs:</a:t>
                </a:r>
                <a:r>
                  <a:rPr lang="en-US" altLang="en-US" sz="2400" b="1" dirty="0"/>
                  <a:t> </a:t>
                </a:r>
                <a:r>
                  <a:rPr lang="en-US" altLang="en-US" sz="2400" b="1" dirty="0" smtClean="0"/>
                  <a:t/>
                </a:r>
                <a:br>
                  <a:rPr lang="en-US" altLang="en-US" sz="2400" b="1" dirty="0" smtClean="0"/>
                </a:br>
                <a:r>
                  <a:rPr lang="en-US" altLang="en-US" sz="1400" b="1" dirty="0" smtClean="0"/>
                  <a:t/>
                </a:r>
                <a:br>
                  <a:rPr lang="en-US" altLang="en-US" sz="1400" b="1" dirty="0" smtClean="0"/>
                </a:b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  <m:r>
                      <a:rPr lang="en-US" altLang="en-US" sz="2400" i="1" dirty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1,2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2,2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4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  <m:r>
                              <a:rPr lang="en-US" altLang="en-US" sz="24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en-US" sz="2400" dirty="0" smtClean="0"/>
                  <a:t/>
                </a:r>
                <a:br>
                  <a:rPr lang="en-US" altLang="en-US" sz="2400" dirty="0" smtClean="0"/>
                </a:br>
                <a:endParaRPr lang="en-US" altLang="en-US" sz="1400" dirty="0" smtClean="0"/>
              </a:p>
              <a:p>
                <a:r>
                  <a:rPr lang="en-US" altLang="en-US" sz="2400" dirty="0" smtClean="0"/>
                  <a:t>If </a:t>
                </a:r>
                <a:r>
                  <a:rPr lang="en-US" altLang="en-US" sz="2400" dirty="0"/>
                  <a:t>we are given an alignment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dirty="0"/>
                  <a:t> between two time series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,</a:t>
                </a:r>
                <a:r>
                  <a:rPr lang="en-US" altLang="en-US" sz="2400" dirty="0"/>
                  <a:t> we can compute the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𝑿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en-US" sz="24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400" dirty="0"/>
                  <a:t>of that alignment as</a:t>
                </a:r>
                <a:r>
                  <a:rPr lang="en-US" altLang="en-US" sz="2400" dirty="0" smtClean="0"/>
                  <a:t>:</a:t>
                </a:r>
                <a:r>
                  <a:rPr lang="en-US" altLang="en-US" sz="2400" dirty="0"/>
                  <a:t> </a:t>
                </a:r>
                <a:r>
                  <a:rPr lang="en-US" altLang="en-US" sz="2400" i="1" dirty="0">
                    <a:latin typeface="Cambria Math"/>
                  </a:rPr>
                  <a:t/>
                </a:r>
                <a:br>
                  <a:rPr lang="en-US" altLang="en-US" sz="2400" i="1" dirty="0">
                    <a:latin typeface="Cambria Math"/>
                  </a:rPr>
                </a:br>
                <a:endParaRPr lang="en-US" altLang="en-US" sz="14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2400" i="1" dirty="0"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US" altLang="en-US" sz="2400" b="1" i="1">
                              <a:latin typeface="Cambria Math"/>
                            </a:rPr>
                            <m:t>𝑿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en-US" sz="2400" b="1" i="1">
                              <a:latin typeface="Cambria Math"/>
                            </a:rPr>
                            <m:t>𝒀</m:t>
                          </m:r>
                        </m:sub>
                      </m:sSub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 dirty="0">
                              <a:latin typeface="Cambria Math"/>
                            </a:rPr>
                            <m:t>𝑨</m:t>
                          </m:r>
                        </m:e>
                      </m:d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en-US" sz="2400" i="1">
                              <a:latin typeface="Cambria Math"/>
                            </a:rPr>
                            <m:t>𝑖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en-US" sz="2400" i="1">
                              <a:latin typeface="Cambria Math"/>
                            </a:rPr>
                            <m:t>𝑅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en-US" sz="2400">
                              <a:latin typeface="Cambria Math"/>
                            </a:rPr>
                            <m:t>Cost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,1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b="1" i="1"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altLang="en-US" sz="2400" i="1">
                                      <a:latin typeface="Cambria Math"/>
                                    </a:rPr>
                                    <m:t>,2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en-US" sz="2400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r>
                  <a:rPr lang="en-US" altLang="en-US" dirty="0" smtClean="0"/>
                  <a:t/>
                </a:r>
                <a:br>
                  <a:rPr lang="en-US" altLang="en-US" dirty="0" smtClean="0"/>
                </a:br>
                <a:endParaRPr lang="en-US" altLang="en-US" sz="1200" dirty="0"/>
              </a:p>
              <a:p>
                <a:pPr marL="342900" lvl="1" indent="-342900">
                  <a:buFontTx/>
                  <a:buChar char="•"/>
                </a:pPr>
                <a:r>
                  <a:rPr lang="en-US" altLang="en-US" dirty="0"/>
                  <a:t>Notation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en-US" b="1" i="1">
                            <a:latin typeface="Cambria Math"/>
                          </a:rPr>
                          <m:t>𝑿</m:t>
                        </m:r>
                        <m:r>
                          <a:rPr lang="en-US" altLang="en-US" i="1">
                            <a:latin typeface="Cambria Math"/>
                          </a:rPr>
                          <m:t>,</m:t>
                        </m:r>
                        <m:r>
                          <a:rPr lang="en-US" altLang="en-US" b="1" i="1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b="1" i="1" dirty="0">
                            <a:latin typeface="Cambria Math"/>
                          </a:rPr>
                          <m:t>𝑨</m:t>
                        </m:r>
                      </m:e>
                    </m:d>
                  </m:oMath>
                </a14:m>
                <a:r>
                  <a:rPr lang="en-US" altLang="en-US" dirty="0"/>
                  <a:t> indicates that the cost of alignment </a:t>
                </a:r>
                <a14:m>
                  <m:oMath xmlns:m="http://schemas.openxmlformats.org/officeDocument/2006/math">
                    <m:r>
                      <a:rPr lang="en-US" altLang="en-US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dirty="0"/>
                  <a:t> </a:t>
                </a:r>
                <a:r>
                  <a:rPr lang="en-US" altLang="en-US" dirty="0" smtClean="0"/>
                  <a:t>depends </a:t>
                </a:r>
                <a:r>
                  <a:rPr lang="en-US" altLang="en-US" dirty="0"/>
                  <a:t>on the specific pair of time series that we are aligning</a:t>
                </a:r>
                <a:r>
                  <a:rPr lang="en-US" altLang="en-US" dirty="0" smtClean="0"/>
                  <a:t>.</a:t>
                </a:r>
                <a:endParaRPr lang="en-US" altLang="en-US" dirty="0"/>
              </a:p>
              <a:p>
                <a:pPr lvl="1"/>
                <a:r>
                  <a:rPr lang="en-US" altLang="en-US" sz="2000" dirty="0" smtClean="0"/>
                  <a:t>The cost of an alignment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/>
                      </a:rPr>
                      <m:t>𝑨</m:t>
                    </m:r>
                    <m:r>
                      <a:rPr lang="en-US" alt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altLang="en-US" sz="2000" dirty="0" smtClean="0"/>
                  <a:t>depends on the alignment itself, as well as the two time series </a:t>
                </a:r>
                <a14:m>
                  <m:oMath xmlns:m="http://schemas.openxmlformats.org/officeDocument/2006/math">
                    <m:r>
                      <a:rPr lang="en-US" altLang="en-US" sz="2000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b="1" i="1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000" dirty="0" smtClean="0"/>
                  <a:t> that we are aligning.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985" y="1284420"/>
                <a:ext cx="8652030" cy="4876800"/>
              </a:xfrm>
              <a:blipFill rotWithShape="1">
                <a:blip r:embed="rId2"/>
                <a:stretch>
                  <a:fillRect l="-1056" t="-1000" r="-70" b="-9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81" name="Group 80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1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9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20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1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5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6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2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8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9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1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4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2" name="Group 81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3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3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4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3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5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8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1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22848"/>
            <a:ext cx="8229600" cy="801617"/>
          </a:xfrm>
        </p:spPr>
        <p:txBody>
          <a:bodyPr/>
          <a:lstStyle/>
          <a:p>
            <a:r>
              <a:rPr lang="en-US" altLang="en-US" dirty="0" smtClean="0"/>
              <a:t>Rules of Alignment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4105040"/>
            <a:ext cx="8382000" cy="1752600"/>
          </a:xfrm>
          <a:noFill/>
        </p:spPr>
        <p:txBody>
          <a:bodyPr>
            <a:noAutofit/>
          </a:bodyPr>
          <a:lstStyle/>
          <a:p>
            <a:r>
              <a:rPr lang="en-US" altLang="en-US" sz="2800" dirty="0" smtClean="0"/>
              <a:t>We will require that legal alignments obey three rules:</a:t>
            </a:r>
          </a:p>
          <a:p>
            <a:pPr lvl="1"/>
            <a:r>
              <a:rPr lang="en-US" altLang="en-US" sz="2400" dirty="0" smtClean="0"/>
              <a:t>Rule 1: Boundary Conditions.</a:t>
            </a:r>
          </a:p>
          <a:p>
            <a:pPr lvl="1"/>
            <a:r>
              <a:rPr lang="en-US" altLang="en-US" sz="2400" dirty="0" smtClean="0"/>
              <a:t>Rule 2: Monotonicity.</a:t>
            </a:r>
          </a:p>
          <a:p>
            <a:pPr lvl="1"/>
            <a:r>
              <a:rPr lang="en-US" altLang="en-US" sz="2400" dirty="0" smtClean="0"/>
              <a:t>Rule 3: Continuity</a:t>
            </a:r>
          </a:p>
          <a:p>
            <a:r>
              <a:rPr lang="en-US" altLang="en-US" sz="2800" dirty="0" smtClean="0"/>
              <a:t>The next slides define these rules.</a:t>
            </a:r>
          </a:p>
          <a:p>
            <a:endParaRPr lang="en-US" altLang="en-US" sz="2800" dirty="0" smtClean="0"/>
          </a:p>
        </p:txBody>
      </p:sp>
      <p:sp>
        <p:nvSpPr>
          <p:cNvPr id="41989" name="Line 69"/>
          <p:cNvSpPr>
            <a:spLocks noChangeShapeType="1"/>
          </p:cNvSpPr>
          <p:nvPr/>
        </p:nvSpPr>
        <p:spPr bwMode="auto">
          <a:xfrm>
            <a:off x="1145601" y="1784001"/>
            <a:ext cx="3802637" cy="47933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0" name="Line 69"/>
          <p:cNvSpPr>
            <a:spLocks noChangeShapeType="1"/>
          </p:cNvSpPr>
          <p:nvPr/>
        </p:nvSpPr>
        <p:spPr bwMode="auto">
          <a:xfrm>
            <a:off x="1771405" y="1460554"/>
            <a:ext cx="3113332" cy="4598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1" name="Line 69"/>
          <p:cNvSpPr>
            <a:spLocks noChangeShapeType="1"/>
          </p:cNvSpPr>
          <p:nvPr/>
        </p:nvSpPr>
        <p:spPr bwMode="auto">
          <a:xfrm flipV="1">
            <a:off x="1655957" y="3277210"/>
            <a:ext cx="2480922" cy="38262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992" name="Line 69"/>
          <p:cNvSpPr>
            <a:spLocks noChangeShapeType="1"/>
          </p:cNvSpPr>
          <p:nvPr/>
        </p:nvSpPr>
        <p:spPr bwMode="auto">
          <a:xfrm flipV="1">
            <a:off x="2201863" y="2232438"/>
            <a:ext cx="1879405" cy="1220221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6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3886200"/>
                <a:ext cx="8534400" cy="1752600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400" dirty="0" smtClean="0"/>
                  <a:t>Illegal alignment (violating boundary conditions):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dirty="0" smtClean="0">
                            <a:latin typeface="Cambria Math"/>
                          </a:rPr>
                          <m:t>1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, 5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b="0" i="1" dirty="0" smtClean="0">
                        <a:latin typeface="Cambria Math"/>
                      </a:rPr>
                      <m:t>…,</m:t>
                    </m:r>
                    <m:d>
                      <m:dPr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b="0" i="1" dirty="0" smtClean="0">
                            <a:latin typeface="Cambria Math"/>
                          </a:rPr>
                          <m:t>7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000" b="0" i="1" dirty="0" smtClean="0">
                            <a:latin typeface="Cambria Math"/>
                          </a:rPr>
                          <m:t>1</m:t>
                        </m:r>
                      </m:e>
                    </m:d>
                    <m:r>
                      <a:rPr lang="en-US" altLang="en-US" sz="2000" b="0" i="1" dirty="0" smtClean="0">
                        <a:latin typeface="Cambria Math"/>
                      </a:rPr>
                      <m:t>)</m:t>
                    </m:r>
                    <m:r>
                      <a:rPr lang="en-US" altLang="en-US" sz="2000" i="1" dirty="0">
                        <a:latin typeface="Cambria Math"/>
                      </a:rPr>
                      <m:t>.</m:t>
                    </m:r>
                  </m:oMath>
                </a14:m>
                <a:endParaRPr lang="en-US" alt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000" i="1">
                        <a:latin typeface="Cambria Math"/>
                      </a:rPr>
                      <m:t> 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400" dirty="0" smtClean="0"/>
                  <a:t>Alignment rule #1 (boundary conditions):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latin typeface="Cambria Math"/>
                      </a:rPr>
                      <m:t>=1,  </m:t>
                    </m:r>
                    <m:sSub>
                      <m:sSubPr>
                        <m:ctrlPr>
                          <a:rPr lang="en-US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0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000" i="1">
                        <a:latin typeface="Cambria Math"/>
                      </a:rPr>
                      <m:t>=1</m:t>
                    </m:r>
                  </m:oMath>
                </a14:m>
                <a:r>
                  <a:rPr lang="en-US" altLang="en-US" sz="200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altLang="en-US" sz="2000" b="0" i="1" smtClean="0">
                        <a:latin typeface="Cambria Math"/>
                      </a:rPr>
                      <m:t>=</m:t>
                    </m:r>
                    <m:r>
                      <a:rPr lang="en-US" altLang="en-US" sz="2000" b="0" i="1" smtClean="0">
                        <a:latin typeface="Cambria Math"/>
                      </a:rPr>
                      <m:t>𝑀</m:t>
                    </m:r>
                    <m:r>
                      <a:rPr lang="en-US" altLang="en-US" sz="2000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000" dirty="0" smtClean="0"/>
                  <a:t> length of first time series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000" i="1">
                            <a:latin typeface="Cambria Math"/>
                          </a:rPr>
                          <m:t>𝑅</m:t>
                        </m:r>
                      </m:sub>
                    </m:sSub>
                    <m:r>
                      <a:rPr lang="en-US" altLang="en-US" sz="2000" i="1">
                        <a:latin typeface="Cambria Math"/>
                      </a:rPr>
                      <m:t>=</m:t>
                    </m:r>
                    <m:r>
                      <a:rPr lang="en-US" altLang="en-US" sz="2000" b="0" i="1" smtClean="0">
                        <a:latin typeface="Cambria Math"/>
                      </a:rPr>
                      <m:t>𝑁</m:t>
                    </m:r>
                    <m:r>
                      <a:rPr lang="en-US" altLang="en-US" sz="2000" i="1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000" dirty="0"/>
                  <a:t> length of </a:t>
                </a:r>
                <a:r>
                  <a:rPr lang="en-US" altLang="en-US" sz="2000" dirty="0" smtClean="0"/>
                  <a:t>second time </a:t>
                </a:r>
                <a:r>
                  <a:rPr lang="en-US" altLang="en-US" sz="2000" dirty="0"/>
                  <a:t>series</a:t>
                </a:r>
                <a:endParaRPr lang="en-US" altLang="en-US" sz="2000" dirty="0" smtClean="0"/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3886200"/>
                <a:ext cx="8534400" cy="1752600"/>
              </a:xfrm>
              <a:blipFill rotWithShape="1">
                <a:blip r:embed="rId2"/>
                <a:stretch>
                  <a:fillRect l="-1000" t="-2787" b="-64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037" name="Text Box 74"/>
          <p:cNvSpPr txBox="1">
            <a:spLocks noChangeArrowheads="1"/>
          </p:cNvSpPr>
          <p:nvPr/>
        </p:nvSpPr>
        <p:spPr bwMode="auto">
          <a:xfrm>
            <a:off x="5710425" y="6060494"/>
            <a:ext cx="2369816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dirty="0">
                <a:latin typeface="+mn-lt"/>
              </a:rPr>
              <a:t>first elements match</a:t>
            </a:r>
          </a:p>
          <a:p>
            <a:pPr eaLnBrk="1" hangingPunct="1"/>
            <a:r>
              <a:rPr lang="en-US" altLang="en-US" sz="2000" b="1" dirty="0">
                <a:latin typeface="+mn-lt"/>
              </a:rPr>
              <a:t>last elements match</a:t>
            </a:r>
          </a:p>
        </p:txBody>
      </p:sp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0" name="Rectangle 2"/>
          <p:cNvSpPr txBox="1">
            <a:spLocks noChangeArrowheads="1"/>
          </p:cNvSpPr>
          <p:nvPr/>
        </p:nvSpPr>
        <p:spPr>
          <a:xfrm>
            <a:off x="457200" y="122848"/>
            <a:ext cx="8229600" cy="801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Rule 1: Boundary Conditions</a:t>
            </a:r>
          </a:p>
        </p:txBody>
      </p:sp>
      <p:grpSp>
        <p:nvGrpSpPr>
          <p:cNvPr id="81" name="Group 80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82" name="Group 81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2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20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21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2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6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7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3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9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0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3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4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Group 82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4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4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5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4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5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8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9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0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1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38" name="Line 69"/>
          <p:cNvSpPr>
            <a:spLocks noChangeShapeType="1"/>
          </p:cNvSpPr>
          <p:nvPr/>
        </p:nvSpPr>
        <p:spPr bwMode="auto">
          <a:xfrm>
            <a:off x="1145601" y="1784001"/>
            <a:ext cx="3802637" cy="479334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" name="Line 69"/>
          <p:cNvSpPr>
            <a:spLocks noChangeShapeType="1"/>
          </p:cNvSpPr>
          <p:nvPr/>
        </p:nvSpPr>
        <p:spPr bwMode="auto">
          <a:xfrm flipV="1">
            <a:off x="2201863" y="2232438"/>
            <a:ext cx="1879405" cy="1220221"/>
          </a:xfrm>
          <a:prstGeom prst="line">
            <a:avLst/>
          </a:prstGeom>
          <a:noFill/>
          <a:ln w="635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Multiply 1"/>
          <p:cNvSpPr/>
          <p:nvPr/>
        </p:nvSpPr>
        <p:spPr>
          <a:xfrm>
            <a:off x="7176655" y="2029966"/>
            <a:ext cx="1182254" cy="11475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4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85" name="Group 84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5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23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24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5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9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6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7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8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6" name="Group 85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7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7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9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0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1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2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3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3953250"/>
                <a:ext cx="8534400" cy="1752600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400" dirty="0" smtClean="0"/>
                  <a:t>Illegal alignment (violating monotonicity):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 dirty="0" smtClean="0">
                        <a:latin typeface="Cambria Math"/>
                      </a:rPr>
                      <m:t>(…, (3, 5), (4, 3), …).</m:t>
                    </m:r>
                  </m:oMath>
                </a14:m>
                <a:endParaRPr lang="en-US" alt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000" i="1">
                        <a:latin typeface="Cambria Math"/>
                      </a:rPr>
                      <m:t> 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400" dirty="0"/>
                  <a:t>Alignment rule </a:t>
                </a:r>
                <a:r>
                  <a:rPr lang="en-US" altLang="en-US" sz="2400" dirty="0" smtClean="0"/>
                  <a:t>#2: sequences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400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are monotonically increasing.</a:t>
                </a:r>
                <a:endParaRPr lang="en-US" altLang="en-US" sz="24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en-US" sz="2000" b="0" i="1" smtClean="0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 b="0" i="1" smtClean="0">
                        <a:latin typeface="Cambria Math"/>
                      </a:rPr>
                      <m:t>≥0</m:t>
                    </m:r>
                  </m:oMath>
                </a14:m>
                <a:endParaRPr lang="en-US" alt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 i="1">
                        <a:latin typeface="Cambria Math"/>
                      </a:rPr>
                      <m:t>≥0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3953250"/>
                <a:ext cx="8534400" cy="1752600"/>
              </a:xfrm>
              <a:blipFill rotWithShape="1">
                <a:blip r:embed="rId2"/>
                <a:stretch>
                  <a:fillRect l="-1000" t="-2778" b="-6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0" name="Rectangle 2"/>
          <p:cNvSpPr txBox="1">
            <a:spLocks noChangeArrowheads="1"/>
          </p:cNvSpPr>
          <p:nvPr/>
        </p:nvSpPr>
        <p:spPr>
          <a:xfrm>
            <a:off x="457200" y="165515"/>
            <a:ext cx="8229600" cy="801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Rule 2: Monotonicity</a:t>
            </a:r>
          </a:p>
        </p:txBody>
      </p:sp>
      <p:sp>
        <p:nvSpPr>
          <p:cNvPr id="81" name="Text Box 74"/>
          <p:cNvSpPr txBox="1">
            <a:spLocks noChangeArrowheads="1"/>
          </p:cNvSpPr>
          <p:nvPr/>
        </p:nvSpPr>
        <p:spPr bwMode="auto">
          <a:xfrm>
            <a:off x="5179160" y="6060494"/>
            <a:ext cx="2559675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dirty="0">
                <a:latin typeface="+mn-lt"/>
              </a:rPr>
              <a:t>The alignment cannot </a:t>
            </a:r>
            <a:r>
              <a:rPr lang="en-US" altLang="en-US" sz="2000" b="1" dirty="0" smtClean="0">
                <a:latin typeface="+mn-lt"/>
              </a:rPr>
              <a:t/>
            </a:r>
            <a:br>
              <a:rPr lang="en-US" altLang="en-US" sz="2000" b="1" dirty="0" smtClean="0">
                <a:latin typeface="+mn-lt"/>
              </a:rPr>
            </a:br>
            <a:r>
              <a:rPr lang="en-US" altLang="en-US" sz="2000" b="1" dirty="0" smtClean="0">
                <a:latin typeface="+mn-lt"/>
              </a:rPr>
              <a:t>go </a:t>
            </a:r>
            <a:r>
              <a:rPr lang="en-US" altLang="en-US" sz="2000" b="1" dirty="0">
                <a:latin typeface="+mn-lt"/>
              </a:rPr>
              <a:t>backwards.</a:t>
            </a:r>
          </a:p>
        </p:txBody>
      </p:sp>
      <p:cxnSp>
        <p:nvCxnSpPr>
          <p:cNvPr id="82" name="Straight Connector 146"/>
          <p:cNvCxnSpPr>
            <a:cxnSpLocks noChangeShapeType="1"/>
          </p:cNvCxnSpPr>
          <p:nvPr/>
        </p:nvCxnSpPr>
        <p:spPr bwMode="auto">
          <a:xfrm>
            <a:off x="2353562" y="1858905"/>
            <a:ext cx="2587363" cy="439267"/>
          </a:xfrm>
          <a:prstGeom prst="line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" name="Straight Connector 147"/>
          <p:cNvCxnSpPr>
            <a:cxnSpLocks noChangeShapeType="1"/>
            <a:endCxn id="100" idx="3"/>
          </p:cNvCxnSpPr>
          <p:nvPr/>
        </p:nvCxnSpPr>
        <p:spPr bwMode="auto">
          <a:xfrm flipV="1">
            <a:off x="1882312" y="1577821"/>
            <a:ext cx="3058613" cy="908540"/>
          </a:xfrm>
          <a:prstGeom prst="line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Multiply 64"/>
          <p:cNvSpPr/>
          <p:nvPr/>
        </p:nvSpPr>
        <p:spPr>
          <a:xfrm>
            <a:off x="7176655" y="2039202"/>
            <a:ext cx="1182254" cy="11475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83" name="Group 82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5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23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24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5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9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6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7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8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6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7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9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0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1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2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3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036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381000" y="3953250"/>
                <a:ext cx="8534400" cy="1752600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400" dirty="0" smtClean="0"/>
                  <a:t>Illegal alignment (violating continuity):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(…, (3, 5), (</m:t>
                    </m:r>
                    <m:r>
                      <a:rPr lang="en-US" altLang="en-US" sz="2000" b="0" i="1" dirty="0" smtClean="0">
                        <a:latin typeface="Cambria Math"/>
                      </a:rPr>
                      <m:t>6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b="0" i="1" dirty="0" smtClean="0">
                        <a:latin typeface="Cambria Math"/>
                      </a:rPr>
                      <m:t>7</m:t>
                    </m:r>
                    <m:r>
                      <a:rPr lang="en-US" altLang="en-US" sz="2000" i="1" dirty="0">
                        <a:latin typeface="Cambria Math"/>
                      </a:rPr>
                      <m:t>), …).</m:t>
                    </m:r>
                  </m:oMath>
                </a14:m>
                <a:endParaRPr lang="en-US" alt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en-US" sz="2000" i="1">
                            <a:latin typeface="Cambria Math"/>
                          </a:rPr>
                          <m:t>,…,</m:t>
                        </m:r>
                        <m:d>
                          <m:d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  <m:r>
                              <a:rPr lang="en-US" altLang="en-US" sz="2000" i="1"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altLang="en-US" sz="2000" i="1">
                                    <a:latin typeface="Cambria Math"/>
                                  </a:rPr>
                                  <m:t>𝑅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en-US" sz="2000" i="1">
                        <a:latin typeface="Cambria Math"/>
                      </a:rPr>
                      <m:t> 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400" dirty="0"/>
                  <a:t>Alignment rule </a:t>
                </a:r>
                <a:r>
                  <a:rPr lang="en-US" altLang="en-US" sz="2400" dirty="0" smtClean="0"/>
                  <a:t>#3: </a:t>
                </a:r>
                <a:r>
                  <a:rPr lang="en-US" altLang="en-US" sz="2400" dirty="0"/>
                  <a:t>sequences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𝑠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en-US" sz="2400" i="1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latin typeface="Cambria Math"/>
                          </a:rPr>
                          <m:t>𝑡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en-US" sz="2400" dirty="0"/>
                  <a:t> </a:t>
                </a:r>
                <a:r>
                  <a:rPr lang="en-US" altLang="en-US" sz="2400" dirty="0" smtClean="0"/>
                  <a:t>cannot increase by more than one at each step.</a:t>
                </a:r>
                <a:endParaRPr lang="en-US" altLang="en-US" sz="24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 b="0" i="1" smtClean="0">
                        <a:latin typeface="Cambria Math"/>
                      </a:rPr>
                      <m:t>≤1</m:t>
                    </m:r>
                  </m:oMath>
                </a14:m>
                <a:endParaRPr lang="en-US" altLang="en-US" sz="2000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>
                                <a:latin typeface="Cambria Math"/>
                              </a:rPr>
                              <m:t>+1</m:t>
                            </m:r>
                          </m:sub>
                        </m:sSub>
                        <m:r>
                          <a:rPr lang="en-US" altLang="en-US" sz="2000" i="1">
                            <a:latin typeface="Cambria Math"/>
                          </a:rPr>
                          <m:t>−</m:t>
                        </m:r>
                        <m:sSub>
                          <m:sSubPr>
                            <m:ctrlPr>
                              <a:rPr lang="en-US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000" i="1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sz="2000" b="0" i="1" smtClean="0">
                        <a:latin typeface="Cambria Math"/>
                      </a:rPr>
                      <m:t>≤1</m:t>
                    </m:r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4403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381000" y="3953250"/>
                <a:ext cx="8534400" cy="1752600"/>
              </a:xfrm>
              <a:blipFill rotWithShape="1">
                <a:blip r:embed="rId2"/>
                <a:stretch>
                  <a:fillRect l="-1000" t="-2778" b="-6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0" name="Rectangle 2"/>
          <p:cNvSpPr txBox="1">
            <a:spLocks noChangeArrowheads="1"/>
          </p:cNvSpPr>
          <p:nvPr/>
        </p:nvSpPr>
        <p:spPr>
          <a:xfrm>
            <a:off x="457200" y="165515"/>
            <a:ext cx="8229600" cy="801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Rule 3: Continuity</a:t>
            </a:r>
          </a:p>
        </p:txBody>
      </p:sp>
      <p:sp>
        <p:nvSpPr>
          <p:cNvPr id="81" name="Text Box 74"/>
          <p:cNvSpPr txBox="1">
            <a:spLocks noChangeArrowheads="1"/>
          </p:cNvSpPr>
          <p:nvPr/>
        </p:nvSpPr>
        <p:spPr bwMode="auto">
          <a:xfrm>
            <a:off x="5199915" y="6060494"/>
            <a:ext cx="2501967" cy="7078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2000" b="1" dirty="0">
                <a:latin typeface="+mn-lt"/>
              </a:rPr>
              <a:t>The alignment </a:t>
            </a:r>
            <a:r>
              <a:rPr lang="en-US" altLang="en-US" sz="2000" b="1" dirty="0" smtClean="0">
                <a:latin typeface="+mn-lt"/>
              </a:rPr>
              <a:t>cannot</a:t>
            </a:r>
            <a:br>
              <a:rPr lang="en-US" altLang="en-US" sz="2000" b="1" dirty="0" smtClean="0">
                <a:latin typeface="+mn-lt"/>
              </a:rPr>
            </a:br>
            <a:r>
              <a:rPr lang="en-US" altLang="en-US" sz="2000" b="1" dirty="0" smtClean="0">
                <a:latin typeface="+mn-lt"/>
              </a:rPr>
              <a:t>skip </a:t>
            </a:r>
            <a:r>
              <a:rPr lang="en-US" altLang="en-US" sz="2000" b="1" dirty="0">
                <a:latin typeface="+mn-lt"/>
              </a:rPr>
              <a:t>elements.</a:t>
            </a:r>
          </a:p>
        </p:txBody>
      </p:sp>
      <p:cxnSp>
        <p:nvCxnSpPr>
          <p:cNvPr id="85" name="Straight Connector 147"/>
          <p:cNvCxnSpPr>
            <a:cxnSpLocks noChangeShapeType="1"/>
            <a:endCxn id="103" idx="3"/>
          </p:cNvCxnSpPr>
          <p:nvPr/>
        </p:nvCxnSpPr>
        <p:spPr bwMode="auto">
          <a:xfrm flipV="1">
            <a:off x="1641851" y="3451843"/>
            <a:ext cx="2549885" cy="95717"/>
          </a:xfrm>
          <a:prstGeom prst="line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Straight Connector 146"/>
          <p:cNvCxnSpPr>
            <a:cxnSpLocks noChangeShapeType="1"/>
            <a:endCxn id="102" idx="2"/>
          </p:cNvCxnSpPr>
          <p:nvPr/>
        </p:nvCxnSpPr>
        <p:spPr bwMode="auto">
          <a:xfrm>
            <a:off x="2353562" y="1813041"/>
            <a:ext cx="2606196" cy="485131"/>
          </a:xfrm>
          <a:prstGeom prst="line">
            <a:avLst/>
          </a:prstGeom>
          <a:noFill/>
          <a:ln w="635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Multiply 64"/>
          <p:cNvSpPr/>
          <p:nvPr/>
        </p:nvSpPr>
        <p:spPr>
          <a:xfrm>
            <a:off x="7176655" y="2029966"/>
            <a:ext cx="1182254" cy="1147583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83" name="Group 82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15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23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24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25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9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0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3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6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3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4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5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6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7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8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4" name="Group 83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6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7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8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1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2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5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9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0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1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2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13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440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3953250"/>
            <a:ext cx="8534400" cy="1752600"/>
          </a:xfrm>
          <a:noFill/>
        </p:spPr>
        <p:txBody>
          <a:bodyPr>
            <a:noAutofit/>
          </a:bodyPr>
          <a:lstStyle/>
          <a:p>
            <a:r>
              <a:rPr lang="en-US" altLang="en-US" sz="2400" dirty="0" smtClean="0"/>
              <a:t>Draw a </a:t>
            </a:r>
            <a:r>
              <a:rPr lang="en-US" altLang="en-US" sz="2400" dirty="0" smtClean="0">
                <a:solidFill>
                  <a:srgbClr val="00B050"/>
                </a:solidFill>
              </a:rPr>
              <a:t>valid</a:t>
            </a:r>
            <a:r>
              <a:rPr lang="en-US" altLang="en-US" sz="2400" dirty="0" smtClean="0"/>
              <a:t> alignment between the two sequences</a:t>
            </a:r>
          </a:p>
          <a:p>
            <a:r>
              <a:rPr lang="en-US" altLang="en-US" sz="2400" dirty="0" smtClean="0"/>
              <a:t>What is the sequence of index pairs for this alignment?</a:t>
            </a:r>
          </a:p>
          <a:p>
            <a:r>
              <a:rPr lang="en-US" altLang="en-US" sz="2400" dirty="0" smtClean="0"/>
              <a:t>Are there other valid alignments?</a:t>
            </a:r>
            <a:endParaRPr lang="en-US" altLang="en-US" sz="2000" dirty="0"/>
          </a:p>
        </p:txBody>
      </p:sp>
      <p:sp>
        <p:nvSpPr>
          <p:cNvPr id="7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0" name="Rectangle 2"/>
          <p:cNvSpPr txBox="1">
            <a:spLocks noChangeArrowheads="1"/>
          </p:cNvSpPr>
          <p:nvPr/>
        </p:nvSpPr>
        <p:spPr>
          <a:xfrm>
            <a:off x="457200" y="165515"/>
            <a:ext cx="8229600" cy="8016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Class work</a:t>
            </a:r>
          </a:p>
        </p:txBody>
      </p:sp>
    </p:spTree>
    <p:extLst>
      <p:ext uri="{BB962C8B-B14F-4D97-AF65-F5344CB8AC3E}">
        <p14:creationId xmlns:p14="http://schemas.microsoft.com/office/powerpoint/2010/main" val="1365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9620"/>
            <a:ext cx="8229600" cy="910740"/>
          </a:xfrm>
        </p:spPr>
        <p:txBody>
          <a:bodyPr/>
          <a:lstStyle/>
          <a:p>
            <a:r>
              <a:rPr lang="en-US" altLang="en-US" dirty="0" smtClean="0"/>
              <a:t>Dynamic Time Warping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131" name="Rectangle 3"/>
              <p:cNvSpPr>
                <a:spLocks noGrp="1" noChangeArrowheads="1"/>
              </p:cNvSpPr>
              <p:nvPr>
                <p:ph type="body" idx="4294967295"/>
              </p:nvPr>
            </p:nvSpPr>
            <p:spPr>
              <a:xfrm>
                <a:off x="245985" y="1152150"/>
                <a:ext cx="8652029" cy="4204318"/>
              </a:xfrm>
              <a:noFill/>
            </p:spPr>
            <p:txBody>
              <a:bodyPr>
                <a:noAutofit/>
              </a:bodyPr>
              <a:lstStyle/>
              <a:p>
                <a:r>
                  <a:rPr lang="en-US" altLang="en-US" sz="2400" b="1" u="sng" dirty="0" smtClean="0"/>
                  <a:t>Dynamic Time Warping</a:t>
                </a:r>
                <a:r>
                  <a:rPr lang="en-US" altLang="en-US" sz="2400" dirty="0" smtClean="0"/>
                  <a:t> (DTW) is a distance measure between time series</a:t>
                </a:r>
                <a:r>
                  <a:rPr lang="en-US" altLang="en-US" sz="2400" i="1" dirty="0" smtClean="0"/>
                  <a:t>.</a:t>
                </a:r>
                <a:endParaRPr lang="en-US" altLang="en-US" sz="2400" dirty="0" smtClean="0"/>
              </a:p>
              <a:p>
                <a:r>
                  <a:rPr lang="en-US" altLang="en-US" sz="2400" dirty="0" smtClean="0"/>
                  <a:t>The DTW distance is the cost of the </a:t>
                </a:r>
                <a:r>
                  <a:rPr lang="en-US" altLang="en-US" sz="2400" b="1" u="sng" dirty="0" smtClean="0"/>
                  <a:t>optimal legal alignment </a:t>
                </a:r>
                <a:r>
                  <a:rPr lang="en-US" altLang="en-US" sz="2400" dirty="0" smtClean="0"/>
                  <a:t>between the two time series.</a:t>
                </a:r>
              </a:p>
              <a:p>
                <a:r>
                  <a:rPr lang="en-US" altLang="en-US" sz="2400" dirty="0" smtClean="0"/>
                  <a:t>The alignment must be legal: it must obey the three rules of alignments.</a:t>
                </a:r>
              </a:p>
              <a:p>
                <a:pPr lvl="1"/>
                <a:r>
                  <a:rPr lang="en-US" altLang="en-US" sz="2000" dirty="0" smtClean="0"/>
                  <a:t>Boundary conditions.</a:t>
                </a:r>
              </a:p>
              <a:p>
                <a:pPr lvl="1"/>
                <a:r>
                  <a:rPr lang="en-US" altLang="en-US" sz="2000" dirty="0" smtClean="0"/>
                  <a:t>Monotonicity.</a:t>
                </a:r>
              </a:p>
              <a:p>
                <a:pPr lvl="1"/>
                <a:r>
                  <a:rPr lang="en-US" altLang="en-US" sz="2000" dirty="0" smtClean="0"/>
                  <a:t>Continuity.</a:t>
                </a:r>
              </a:p>
              <a:p>
                <a:r>
                  <a:rPr lang="en-US" altLang="en-US" sz="2400" dirty="0" smtClean="0"/>
                  <a:t>The alignment must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altLang="en-US" sz="2400" b="1" i="1">
                            <a:latin typeface="Cambria Math"/>
                          </a:rPr>
                          <m:t>𝑿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1" i="1">
                            <a:latin typeface="Cambria Math"/>
                          </a:rPr>
                          <m:t>𝒀</m:t>
                        </m:r>
                      </m:sub>
                    </m:sSub>
                    <m:d>
                      <m:d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</m:d>
                    <m:r>
                      <a:rPr lang="en-US" altLang="en-US" sz="2400" i="1">
                        <a:latin typeface="Cambria Math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sz="2400" i="1">
                            <a:latin typeface="Cambria Math"/>
                          </a:rPr>
                          <m:t>𝑖</m:t>
                        </m:r>
                        <m:r>
                          <a:rPr lang="en-US" altLang="en-US" sz="2400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en-US" altLang="en-US" sz="2400" i="1">
                            <a:latin typeface="Cambria Math"/>
                          </a:rPr>
                          <m:t>𝑅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altLang="en-US" sz="2400">
                            <a:latin typeface="Cambria Math"/>
                          </a:rPr>
                          <m:t>Cost</m:t>
                        </m:r>
                        <m:r>
                          <a:rPr lang="en-US" altLang="en-US" sz="2400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,1</m:t>
                                </m:r>
                              </m:sub>
                            </m:sSub>
                          </m:sub>
                        </m:sSub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en-US" sz="2400" i="1">
                                    <a:latin typeface="Cambria Math"/>
                                  </a:rPr>
                                  <m:t>,2</m:t>
                                </m:r>
                              </m:sub>
                            </m:sSub>
                          </m:sub>
                        </m:sSub>
                        <m:r>
                          <a:rPr lang="en-US" altLang="en-US" sz="2400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endParaRPr lang="en-US" altLang="en-US" sz="2400" dirty="0" smtClean="0"/>
              </a:p>
              <a:p>
                <a:r>
                  <a:rPr lang="en-US" altLang="en-US" sz="2400" dirty="0" smtClean="0"/>
                  <a:t>So:</a:t>
                </a:r>
                <a:endParaRPr lang="en-US" alt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en-US" sz="2400" dirty="0">
                          <a:latin typeface="Cambria Math"/>
                        </a:rPr>
                        <m:t>DTW</m:t>
                      </m:r>
                      <m:d>
                        <m:dPr>
                          <m:ctrlPr>
                            <a:rPr lang="en-US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400" b="1" i="1">
                              <a:latin typeface="Cambria Math"/>
                            </a:rPr>
                            <m:t>𝑿</m:t>
                          </m:r>
                          <m:r>
                            <a:rPr lang="en-US" altLang="en-US" sz="2400" i="1">
                              <a:latin typeface="Cambria Math"/>
                            </a:rPr>
                            <m:t>,</m:t>
                          </m:r>
                          <m:r>
                            <a:rPr lang="en-US" altLang="en-US" sz="2400" b="1" i="1">
                              <a:latin typeface="Cambria Math"/>
                            </a:rPr>
                            <m:t>𝒀</m:t>
                          </m:r>
                        </m:e>
                      </m:d>
                      <m:r>
                        <a:rPr lang="en-US" altLang="en-US" sz="2400" i="1"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en-US" alt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en-US" sz="2400" i="0" smtClean="0">
                                  <a:latin typeface="Cambria Math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en-US" sz="2400" b="1" i="1" smtClean="0">
                                  <a:latin typeface="Cambria Math"/>
                                </a:rPr>
                                <m:t>𝑨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alt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2400" i="1" dirty="0">
                                  <a:latin typeface="Cambria Math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en-US" sz="2400" b="1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altLang="en-US" sz="2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altLang="en-US" sz="2400" b="1" i="1">
                                  <a:latin typeface="Cambria Math"/>
                                </a:rPr>
                                <m:t>𝒀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en-US" sz="2400" b="1" i="1" dirty="0">
                                  <a:latin typeface="Cambria Math"/>
                                </a:rPr>
                                <m:t>𝑨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r>
                  <a:rPr lang="en-US" altLang="en-US" sz="2400" dirty="0" smtClean="0"/>
                  <a:t/>
                </a:r>
                <a:br>
                  <a:rPr lang="en-US" altLang="en-US" sz="2400" dirty="0" smtClean="0"/>
                </a:br>
                <a:r>
                  <a:rPr lang="en-US" altLang="en-US" sz="800" dirty="0" smtClean="0"/>
                  <a:t/>
                </a:r>
                <a:br>
                  <a:rPr lang="en-US" altLang="en-US" sz="800" dirty="0" smtClean="0"/>
                </a:br>
                <a:r>
                  <a:rPr lang="en-US" altLang="en-US" sz="2400" dirty="0" smtClean="0"/>
                  <a:t>     where </a:t>
                </a:r>
                <a14:m>
                  <m:oMath xmlns:m="http://schemas.openxmlformats.org/officeDocument/2006/math">
                    <m:r>
                      <a:rPr lang="en-US" altLang="en-US" sz="2400" b="1" i="1">
                        <a:latin typeface="Cambria Math"/>
                      </a:rPr>
                      <m:t>𝑨</m:t>
                    </m:r>
                  </m:oMath>
                </a14:m>
                <a:r>
                  <a:rPr lang="en-US" altLang="en-US" sz="2400" dirty="0" smtClean="0"/>
                  <a:t> ranges over all legal alignments between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400" b="1" i="1" smtClean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481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4294967295"/>
              </p:nvPr>
            </p:nvSpPr>
            <p:spPr>
              <a:xfrm>
                <a:off x="245985" y="1152150"/>
                <a:ext cx="8652029" cy="4204318"/>
              </a:xfrm>
              <a:blipFill rotWithShape="1">
                <a:blip r:embed="rId2"/>
                <a:stretch>
                  <a:fillRect l="-915" t="-1159" b="-33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34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457200" y="165515"/>
            <a:ext cx="8229600" cy="863046"/>
          </a:xfrm>
        </p:spPr>
        <p:txBody>
          <a:bodyPr/>
          <a:lstStyle/>
          <a:p>
            <a:r>
              <a:rPr lang="en-US" altLang="en-US" dirty="0" smtClean="0"/>
              <a:t>DTW: Input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0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4263845"/>
                <a:ext cx="8991600" cy="2165850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</a:t>
                </a:r>
                <a:r>
                  <a:rPr lang="en-US" sz="2800" dirty="0" smtClean="0"/>
                  <a:t> </a:t>
                </a:r>
                <a:endParaRPr lang="en-US" sz="2800" b="1" i="1" dirty="0" smtClean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 is a time series of length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 smtClean="0"/>
                  <a:t>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/>
                  <a:t> is a time series of length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r>
                  <a:rPr lang="en-US" altLang="en-US" sz="2800" dirty="0" smtClean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 and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  are feature vectors.</a:t>
                </a:r>
              </a:p>
              <a:p>
                <a:pPr>
                  <a:buFontTx/>
                  <a:buNone/>
                </a:pPr>
                <a:endParaRPr lang="en-US" altLang="en-US" sz="2800" dirty="0" smtClean="0"/>
              </a:p>
              <a:p>
                <a:endParaRPr lang="en-US" altLang="en-US" sz="2800" dirty="0" smtClean="0"/>
              </a:p>
            </p:txBody>
          </p:sp>
        </mc:Choice>
        <mc:Fallback xmlns="">
          <p:sp>
            <p:nvSpPr>
              <p:cNvPr id="5120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4263845"/>
                <a:ext cx="8991600" cy="2165850"/>
              </a:xfrm>
              <a:blipFill rotWithShape="1">
                <a:blip r:embed="rId2"/>
                <a:stretch>
                  <a:fillRect l="-1220" t="-2528" b="-19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05" name="Text Box 76"/>
              <p:cNvSpPr txBox="1">
                <a:spLocks noChangeArrowheads="1"/>
              </p:cNvSpPr>
              <p:nvPr/>
            </p:nvSpPr>
            <p:spPr bwMode="auto">
              <a:xfrm>
                <a:off x="1676400" y="3695104"/>
                <a:ext cx="48282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/>
                        </a:rPr>
                        <m:t>𝑿</m:t>
                      </m:r>
                    </m:oMath>
                  </m:oMathPara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51205" name="Text 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0" y="3695104"/>
                <a:ext cx="482824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06" name="Text Box 77"/>
              <p:cNvSpPr txBox="1">
                <a:spLocks noChangeArrowheads="1"/>
              </p:cNvSpPr>
              <p:nvPr/>
            </p:nvSpPr>
            <p:spPr bwMode="auto">
              <a:xfrm>
                <a:off x="5040313" y="3680817"/>
                <a:ext cx="46519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400" b="1" i="1" dirty="0" smtClean="0">
                          <a:latin typeface="Cambria Math"/>
                        </a:rPr>
                        <m:t>𝒀</m:t>
                      </m:r>
                    </m:oMath>
                  </m:oMathPara>
                </a14:m>
                <a:endParaRPr lang="en-US" altLang="en-US" sz="2400" b="1" dirty="0"/>
              </a:p>
            </p:txBody>
          </p:sp>
        </mc:Choice>
        <mc:Fallback xmlns="">
          <p:sp>
            <p:nvSpPr>
              <p:cNvPr id="51206" name="Text 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40313" y="3680817"/>
                <a:ext cx="465191" cy="46166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 dirty="0"/>
          </a:p>
        </p:txBody>
      </p:sp>
      <p:grpSp>
        <p:nvGrpSpPr>
          <p:cNvPr id="78" name="Group 77"/>
          <p:cNvGrpSpPr>
            <a:grpSpLocks noChangeAspect="1"/>
          </p:cNvGrpSpPr>
          <p:nvPr/>
        </p:nvGrpSpPr>
        <p:grpSpPr>
          <a:xfrm>
            <a:off x="533400" y="1120409"/>
            <a:ext cx="6013166" cy="2587713"/>
            <a:chOff x="533400" y="1227216"/>
            <a:chExt cx="7772400" cy="3344784"/>
          </a:xfrm>
        </p:grpSpPr>
        <p:grpSp>
          <p:nvGrpSpPr>
            <p:cNvPr id="79" name="Group 78"/>
            <p:cNvGrpSpPr/>
            <p:nvPr/>
          </p:nvGrpSpPr>
          <p:grpSpPr>
            <a:xfrm>
              <a:off x="533400" y="1250950"/>
              <a:ext cx="3530600" cy="3321050"/>
              <a:chOff x="533400" y="1250950"/>
              <a:chExt cx="3530600" cy="3321050"/>
            </a:xfrm>
          </p:grpSpPr>
          <p:grpSp>
            <p:nvGrpSpPr>
              <p:cNvPr id="109" name="Group 80"/>
              <p:cNvGrpSpPr>
                <a:grpSpLocks/>
              </p:cNvGrpSpPr>
              <p:nvPr/>
            </p:nvGrpSpPr>
            <p:grpSpPr bwMode="auto">
              <a:xfrm>
                <a:off x="533400" y="1250950"/>
                <a:ext cx="3530600" cy="3321050"/>
                <a:chOff x="336" y="788"/>
                <a:chExt cx="2224" cy="2092"/>
              </a:xfrm>
            </p:grpSpPr>
            <p:sp>
              <p:nvSpPr>
                <p:cNvPr id="117" name="Rectangle 5"/>
                <p:cNvSpPr>
                  <a:spLocks noChangeAspect="1" noChangeArrowheads="1"/>
                </p:cNvSpPr>
                <p:nvPr/>
              </p:nvSpPr>
              <p:spPr bwMode="auto">
                <a:xfrm>
                  <a:off x="336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118" name="Oval 7"/>
                <p:cNvSpPr>
                  <a:spLocks noChangeAspect="1" noChangeArrowheads="1"/>
                </p:cNvSpPr>
                <p:nvPr/>
              </p:nvSpPr>
              <p:spPr bwMode="auto">
                <a:xfrm>
                  <a:off x="99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119" name="Group 9"/>
                <p:cNvGrpSpPr>
                  <a:grpSpLocks noChangeAspect="1"/>
                </p:cNvGrpSpPr>
                <p:nvPr/>
              </p:nvGrpSpPr>
              <p:grpSpPr bwMode="auto">
                <a:xfrm>
                  <a:off x="486" y="1070"/>
                  <a:ext cx="426" cy="367"/>
                  <a:chOff x="3698" y="1229"/>
                  <a:chExt cx="467" cy="403"/>
                </a:xfrm>
              </p:grpSpPr>
              <p:sp>
                <p:nvSpPr>
                  <p:cNvPr id="133" name="Oval 10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3744" y="1296"/>
                    <a:ext cx="336" cy="336"/>
                  </a:xfrm>
                  <a:prstGeom prst="ellipse">
                    <a:avLst/>
                  </a:prstGeom>
                  <a:solidFill>
                    <a:srgbClr val="DA86A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 algn="ctr"/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34" name="Rectangle 11"/>
                      <p:cNvSpPr>
                        <a:spLocks noChangeAspect="1" noChangeArrowheads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1pPr>
                        <a:lvl2pPr marL="742950" indent="-28575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2pPr>
                        <a:lvl3pPr marL="11430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3pPr>
                        <a:lvl4pPr marL="16002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4pPr>
                        <a:lvl5pPr marL="2057400" indent="-228600" eaLnBrk="0" hangingPunct="0"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>
                            <a:solidFill>
                              <a:schemeClr val="tx1"/>
                            </a:solidFill>
                            <a:latin typeface="Arial" charset="0"/>
                          </a:defRPr>
                        </a:lvl9pPr>
                      </a:lstStyle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altLang="en-US" sz="20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34" name="Rectangle 11"/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 bwMode="auto">
                      <a:xfrm>
                        <a:off x="3698" y="1229"/>
                        <a:ext cx="467" cy="362"/>
                      </a:xfrm>
                      <a:prstGeom prst="rect">
                        <a:avLst/>
                      </a:prstGeom>
                      <a:blipFill rotWithShape="1">
                        <a:blip r:embed="rId5"/>
                        <a:stretch>
                          <a:fillRect b="-1515"/>
                        </a:stretch>
                      </a:blipFill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20" name="Oval 13"/>
                <p:cNvSpPr>
                  <a:spLocks noChangeAspect="1" noChangeArrowheads="1"/>
                </p:cNvSpPr>
                <p:nvPr/>
              </p:nvSpPr>
              <p:spPr bwMode="auto">
                <a:xfrm>
                  <a:off x="1513" y="1167"/>
                  <a:ext cx="305" cy="306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Oval 16"/>
                <p:cNvSpPr>
                  <a:spLocks noChangeAspect="1" noChangeArrowheads="1"/>
                </p:cNvSpPr>
                <p:nvPr/>
              </p:nvSpPr>
              <p:spPr bwMode="auto">
                <a:xfrm>
                  <a:off x="1121" y="1757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Oval 19"/>
                <p:cNvSpPr>
                  <a:spLocks noChangeAspect="1" noChangeArrowheads="1"/>
                </p:cNvSpPr>
                <p:nvPr/>
              </p:nvSpPr>
              <p:spPr bwMode="auto">
                <a:xfrm>
                  <a:off x="508" y="234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3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945" y="248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Oval 25"/>
                <p:cNvSpPr>
                  <a:spLocks noChangeAspect="1" noChangeArrowheads="1"/>
                </p:cNvSpPr>
                <p:nvPr/>
              </p:nvSpPr>
              <p:spPr bwMode="auto">
                <a:xfrm>
                  <a:off x="1377" y="2499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Line 52"/>
                <p:cNvSpPr>
                  <a:spLocks noChangeShapeType="1"/>
                </p:cNvSpPr>
                <p:nvPr/>
              </p:nvSpPr>
              <p:spPr bwMode="auto">
                <a:xfrm flipV="1">
                  <a:off x="794" y="1070"/>
                  <a:ext cx="196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6" name="Line 53"/>
                <p:cNvSpPr>
                  <a:spLocks noChangeShapeType="1"/>
                </p:cNvSpPr>
                <p:nvPr/>
              </p:nvSpPr>
              <p:spPr bwMode="auto">
                <a:xfrm>
                  <a:off x="1297" y="1050"/>
                  <a:ext cx="229" cy="18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7" name="Line 55"/>
                <p:cNvSpPr>
                  <a:spLocks noChangeShapeType="1"/>
                </p:cNvSpPr>
                <p:nvPr/>
              </p:nvSpPr>
              <p:spPr bwMode="auto">
                <a:xfrm flipH="1">
                  <a:off x="794" y="2023"/>
                  <a:ext cx="366" cy="377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8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801" y="2560"/>
                  <a:ext cx="144" cy="8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29" name="Oval 22"/>
                <p:cNvSpPr>
                  <a:spLocks noChangeAspect="1" noChangeArrowheads="1"/>
                </p:cNvSpPr>
                <p:nvPr/>
              </p:nvSpPr>
              <p:spPr bwMode="auto">
                <a:xfrm>
                  <a:off x="1832" y="2448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Line 57"/>
                <p:cNvSpPr>
                  <a:spLocks noChangeShapeType="1"/>
                </p:cNvSpPr>
                <p:nvPr/>
              </p:nvSpPr>
              <p:spPr bwMode="auto">
                <a:xfrm flipH="1" flipV="1">
                  <a:off x="1262" y="2670"/>
                  <a:ext cx="115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1" name="Line 57"/>
                <p:cNvSpPr>
                  <a:spLocks noChangeShapeType="1"/>
                </p:cNvSpPr>
                <p:nvPr/>
              </p:nvSpPr>
              <p:spPr bwMode="auto">
                <a:xfrm flipH="1">
                  <a:off x="1685" y="2632"/>
                  <a:ext cx="144" cy="15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32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1344" y="1440"/>
                  <a:ext cx="240" cy="33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507152" y="1330008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507153" y="1330008"/>
                    <a:ext cx="658001" cy="523220"/>
                  </a:xfrm>
                  <a:prstGeom prst="rect">
                    <a:avLst/>
                  </a:prstGeom>
                  <a:blipFill rotWithShape="1">
                    <a:blip r:embed="rId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336526" y="1776595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36527" y="177659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700990" y="2704521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700990" y="2704521"/>
                    <a:ext cx="658001" cy="52322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728423" y="363938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28422" y="363938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1432463" y="385924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432462" y="385924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122710" y="3890950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122710" y="3890950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2828026" y="3809424"/>
                    <a:ext cx="683297" cy="52342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828026" y="3809424"/>
                    <a:ext cx="658001" cy="52322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/>
            <p:cNvGrpSpPr/>
            <p:nvPr/>
          </p:nvGrpSpPr>
          <p:grpSpPr>
            <a:xfrm>
              <a:off x="4775200" y="1227216"/>
              <a:ext cx="3530600" cy="3344784"/>
              <a:chOff x="4775200" y="1227216"/>
              <a:chExt cx="3530600" cy="3344784"/>
            </a:xfrm>
          </p:grpSpPr>
          <p:grpSp>
            <p:nvGrpSpPr>
              <p:cNvPr id="81" name="Group 81"/>
              <p:cNvGrpSpPr>
                <a:grpSpLocks/>
              </p:cNvGrpSpPr>
              <p:nvPr/>
            </p:nvGrpSpPr>
            <p:grpSpPr bwMode="auto">
              <a:xfrm>
                <a:off x="4775200" y="1250950"/>
                <a:ext cx="3530600" cy="3321050"/>
                <a:chOff x="3008" y="788"/>
                <a:chExt cx="2224" cy="2092"/>
              </a:xfrm>
            </p:grpSpPr>
            <p:sp>
              <p:nvSpPr>
                <p:cNvPr id="91" name="Rectangle 27"/>
                <p:cNvSpPr>
                  <a:spLocks noChangeAspect="1" noChangeArrowheads="1"/>
                </p:cNvSpPr>
                <p:nvPr/>
              </p:nvSpPr>
              <p:spPr bwMode="auto">
                <a:xfrm>
                  <a:off x="3008" y="788"/>
                  <a:ext cx="2224" cy="2092"/>
                </a:xfrm>
                <a:prstGeom prst="rect">
                  <a:avLst/>
                </a:prstGeom>
                <a:solidFill>
                  <a:srgbClr val="1E1E2C"/>
                </a:solidFill>
                <a:ln w="38100">
                  <a:solidFill>
                    <a:srgbClr val="B5B5CD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eaLnBrk="1" hangingPunct="1"/>
                  <a:endParaRPr lang="en-US" altLang="en-US" sz="2000"/>
                </a:p>
              </p:txBody>
            </p:sp>
            <p:sp>
              <p:nvSpPr>
                <p:cNvPr id="92" name="Oval 29"/>
                <p:cNvSpPr>
                  <a:spLocks noChangeAspect="1" noChangeArrowheads="1"/>
                </p:cNvSpPr>
                <p:nvPr/>
              </p:nvSpPr>
              <p:spPr bwMode="auto">
                <a:xfrm>
                  <a:off x="3401" y="860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3" name="Oval 32"/>
                <p:cNvSpPr>
                  <a:spLocks noChangeAspect="1" noChangeArrowheads="1"/>
                </p:cNvSpPr>
                <p:nvPr/>
              </p:nvSpPr>
              <p:spPr bwMode="auto">
                <a:xfrm>
                  <a:off x="3140" y="1383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4" name="Oval 35"/>
                <p:cNvSpPr>
                  <a:spLocks noChangeAspect="1" noChangeArrowheads="1"/>
                </p:cNvSpPr>
                <p:nvPr/>
              </p:nvSpPr>
              <p:spPr bwMode="auto">
                <a:xfrm>
                  <a:off x="3880" y="886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5" name="Oval 38"/>
                <p:cNvSpPr>
                  <a:spLocks noChangeAspect="1" noChangeArrowheads="1"/>
                </p:cNvSpPr>
                <p:nvPr/>
              </p:nvSpPr>
              <p:spPr bwMode="auto">
                <a:xfrm>
                  <a:off x="4209" y="1185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6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940" y="158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7" name="Oval 44"/>
                <p:cNvSpPr>
                  <a:spLocks noChangeAspect="1" noChangeArrowheads="1"/>
                </p:cNvSpPr>
                <p:nvPr/>
              </p:nvSpPr>
              <p:spPr bwMode="auto">
                <a:xfrm>
                  <a:off x="327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8" name="Oval 47"/>
                <p:cNvSpPr>
                  <a:spLocks noChangeAspect="1" noChangeArrowheads="1"/>
                </p:cNvSpPr>
                <p:nvPr/>
              </p:nvSpPr>
              <p:spPr bwMode="auto">
                <a:xfrm>
                  <a:off x="3750" y="2411"/>
                  <a:ext cx="305" cy="305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9" name="Oval 50"/>
                <p:cNvSpPr>
                  <a:spLocks noChangeAspect="1" noChangeArrowheads="1"/>
                </p:cNvSpPr>
                <p:nvPr/>
              </p:nvSpPr>
              <p:spPr bwMode="auto">
                <a:xfrm>
                  <a:off x="4317" y="2368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0" name="Line 58"/>
                <p:cNvSpPr>
                  <a:spLocks noChangeShapeType="1"/>
                </p:cNvSpPr>
                <p:nvPr/>
              </p:nvSpPr>
              <p:spPr bwMode="auto">
                <a:xfrm flipH="1">
                  <a:off x="3517" y="2275"/>
                  <a:ext cx="114" cy="17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1" name="Line 59"/>
                <p:cNvSpPr>
                  <a:spLocks noChangeShapeType="1"/>
                </p:cNvSpPr>
                <p:nvPr/>
              </p:nvSpPr>
              <p:spPr bwMode="auto">
                <a:xfrm flipH="1">
                  <a:off x="3356" y="1142"/>
                  <a:ext cx="137" cy="259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2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4171" y="1474"/>
                  <a:ext cx="100" cy="12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3" name="Line 61"/>
                <p:cNvSpPr>
                  <a:spLocks noChangeShapeType="1"/>
                </p:cNvSpPr>
                <p:nvPr/>
              </p:nvSpPr>
              <p:spPr bwMode="auto">
                <a:xfrm flipH="1" flipV="1">
                  <a:off x="3708" y="1004"/>
                  <a:ext cx="167" cy="0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4" name="Line 62"/>
                <p:cNvSpPr>
                  <a:spLocks noChangeShapeType="1"/>
                </p:cNvSpPr>
                <p:nvPr/>
              </p:nvSpPr>
              <p:spPr bwMode="auto">
                <a:xfrm flipH="1" flipV="1">
                  <a:off x="4148" y="1142"/>
                  <a:ext cx="91" cy="91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5" name="Line 63"/>
                <p:cNvSpPr>
                  <a:spLocks noChangeShapeType="1"/>
                </p:cNvSpPr>
                <p:nvPr/>
              </p:nvSpPr>
              <p:spPr bwMode="auto">
                <a:xfrm flipH="1">
                  <a:off x="4055" y="2514"/>
                  <a:ext cx="262" cy="46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6" name="Line 64"/>
                <p:cNvSpPr>
                  <a:spLocks noChangeShapeType="1"/>
                </p:cNvSpPr>
                <p:nvPr/>
              </p:nvSpPr>
              <p:spPr bwMode="auto">
                <a:xfrm>
                  <a:off x="3571" y="2560"/>
                  <a:ext cx="179" cy="4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  <p:sp>
              <p:nvSpPr>
                <p:cNvPr id="107" name="Oval 41"/>
                <p:cNvSpPr>
                  <a:spLocks noChangeAspect="1" noChangeArrowheads="1"/>
                </p:cNvSpPr>
                <p:nvPr/>
              </p:nvSpPr>
              <p:spPr bwMode="auto">
                <a:xfrm>
                  <a:off x="3555" y="2000"/>
                  <a:ext cx="305" cy="304"/>
                </a:xfrm>
                <a:prstGeom prst="ellipse">
                  <a:avLst/>
                </a:prstGeom>
                <a:solidFill>
                  <a:srgbClr val="DA86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381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</a:defRPr>
                  </a:lvl9pPr>
                </a:lstStyle>
                <a:p>
                  <a:pPr algn="ctr"/>
                  <a:endParaRPr lang="en-US" altLang="en-US" sz="20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8" name="Line 60"/>
                <p:cNvSpPr>
                  <a:spLocks noChangeShapeType="1"/>
                </p:cNvSpPr>
                <p:nvPr/>
              </p:nvSpPr>
              <p:spPr bwMode="auto">
                <a:xfrm flipH="1">
                  <a:off x="3805" y="1833"/>
                  <a:ext cx="168" cy="193"/>
                </a:xfrm>
                <a:prstGeom prst="line">
                  <a:avLst/>
                </a:prstGeom>
                <a:noFill/>
                <a:ln w="63500">
                  <a:solidFill>
                    <a:srgbClr val="FFFF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200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909714" y="2084951"/>
                    <a:ext cx="683886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3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4909713" y="2084951"/>
                    <a:ext cx="657744" cy="523220"/>
                  </a:xfrm>
                  <a:prstGeom prst="rect">
                    <a:avLst/>
                  </a:prstGeom>
                  <a:blipFill rotWithShape="1">
                    <a:blip r:embed="rId13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327938" y="122721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4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327938" y="122721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089125" y="1283330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5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089126" y="128332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606343" y="1758291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6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606343" y="1758291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6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185102" y="2402876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7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185102" y="2402876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572252" y="3062999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8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72252" y="3062999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8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119245" y="3712898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9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119245" y="3712898"/>
                    <a:ext cx="666015" cy="523220"/>
                  </a:xfrm>
                  <a:prstGeom prst="rect">
                    <a:avLst/>
                  </a:prstGeom>
                  <a:blipFill rotWithShape="1">
                    <a:blip r:embed="rId19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5878694" y="3714304"/>
                    <a:ext cx="691685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0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878694" y="3714304"/>
                    <a:ext cx="666015" cy="523220"/>
                  </a:xfrm>
                  <a:prstGeom prst="rect">
                    <a:avLst/>
                  </a:prstGeom>
                  <a:blipFill rotWithShape="1"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Rectangle 1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6811298" y="3656435"/>
                    <a:ext cx="683297" cy="52342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</a:defRPr>
                    </a:lvl9pPr>
                  </a:lstStyle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9</m:t>
                              </m:r>
                            </m:sub>
                          </m:sSub>
                        </m:oMath>
                      </m:oMathPara>
                    </a14:m>
                    <a:endParaRPr lang="en-US" altLang="en-US" sz="20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1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811298" y="3656435"/>
                    <a:ext cx="666015" cy="523220"/>
                  </a:xfrm>
                  <a:prstGeom prst="rect">
                    <a:avLst/>
                  </a:prstGeom>
                  <a:blipFill rotWithShape="1">
                    <a:blip r:embed="rId21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381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7243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Example: 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alibri" panose="020F0502020204030204" pitchFamily="34" charset="0"/>
              </a:rPr>
              <a:t>0.5 to 2 million users of American Sign Language (ASL) in the US.</a:t>
            </a:r>
          </a:p>
          <a:p>
            <a:r>
              <a:rPr lang="en-US" dirty="0" smtClean="0"/>
              <a:t>Different regions in the world use different sign languages.</a:t>
            </a:r>
          </a:p>
          <a:p>
            <a:pPr lvl="1"/>
            <a:r>
              <a:rPr lang="en-US" dirty="0" smtClean="0"/>
              <a:t>For example, British Sign Language (BSL) is different than American Sign Language.</a:t>
            </a:r>
          </a:p>
          <a:p>
            <a:r>
              <a:rPr lang="en-US" dirty="0" smtClean="0"/>
              <a:t>These languages have vocabularies of thousands of signs.</a:t>
            </a:r>
          </a:p>
          <a:p>
            <a:r>
              <a:rPr lang="en-US" dirty="0" smtClean="0"/>
              <a:t>We will use sign recognition as our example application, as we introduce methods for time series classification.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06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Input: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𝑿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. </a:t>
                </a:r>
                <a:endParaRPr lang="en-US" sz="2400" b="1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𝒀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en-US" sz="2400" dirty="0"/>
                      <m:t>. </m:t>
                    </m:r>
                  </m:oMath>
                </a14:m>
                <a:endParaRPr lang="en-US" altLang="en-US" sz="2400" dirty="0"/>
              </a:p>
              <a:p>
                <a:r>
                  <a:rPr lang="en-US" altLang="en-US" sz="2800" dirty="0" smtClean="0"/>
                  <a:t>Initialization: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en-US" sz="2400" dirty="0" smtClean="0"/>
                  <a:t> = zeros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(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𝑀</m:t>
                    </m:r>
                    <m:r>
                      <a:rPr lang="en-US" altLang="en-US" sz="2400" i="1" dirty="0" smtClean="0">
                        <a:latin typeface="Cambria Math"/>
                      </a:rPr>
                      <m:t>, 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𝑁</m:t>
                    </m:r>
                    <m:r>
                      <a:rPr lang="en-US" alt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.  % Zero matrix, of size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/>
                      </a:rPr>
                      <m:t>𝑀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𝐶</m:t>
                    </m:r>
                    <m:r>
                      <a:rPr lang="en-US" altLang="en-US" sz="2400" i="1" dirty="0" smtClean="0"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400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i="0" dirty="0">
                        <a:latin typeface="Cambria Math"/>
                      </a:rPr>
                      <m:t>C</m:t>
                    </m:r>
                    <m:r>
                      <m:rPr>
                        <m:sty m:val="p"/>
                      </m:rPr>
                      <a:rPr lang="en-US" altLang="en-US" sz="2400" b="0" i="0" dirty="0" smtClean="0">
                        <a:latin typeface="Cambria Math"/>
                      </a:rPr>
                      <m:t>ost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400" dirty="0"/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 = 2</m:t>
                    </m:r>
                  </m:oMath>
                </a14:m>
                <a:r>
                  <a:rPr lang="en-US" altLang="en-US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𝐶</m:t>
                    </m:r>
                    <m:r>
                      <a:rPr lang="en-US" altLang="en-US" sz="2400" i="1" dirty="0" smtClean="0">
                        <a:latin typeface="Cambria Math"/>
                      </a:rPr>
                      <m:t>(</m:t>
                    </m:r>
                    <m:r>
                      <a:rPr lang="en-US" altLang="en-US" sz="24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, 1)</m:t>
                    </m:r>
                  </m:oMath>
                </a14:m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𝐶</m:t>
                    </m:r>
                    <m:r>
                      <a:rPr lang="en-US" altLang="en-US" sz="2400" i="1" dirty="0" smtClean="0">
                        <a:latin typeface="Cambria Math"/>
                      </a:rPr>
                      <m:t>(</m:t>
                    </m:r>
                    <m:r>
                      <a:rPr lang="en-US" altLang="en-US" sz="2400" i="1" dirty="0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−1, 1)</m:t>
                    </m:r>
                  </m:oMath>
                </a14:m>
                <a:r>
                  <a:rPr lang="en-US" altLang="en-US" sz="2400" dirty="0" smtClean="0"/>
                  <a:t> 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400" dirty="0"/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 = 2</m:t>
                    </m:r>
                  </m:oMath>
                </a14:m>
                <a:r>
                  <a:rPr lang="en-US" altLang="en-US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en-US" sz="24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𝐶</m:t>
                    </m:r>
                    <m:r>
                      <a:rPr lang="en-US" altLang="en-US" sz="2400" i="1" dirty="0" smtClean="0">
                        <a:latin typeface="Cambria Math"/>
                      </a:rPr>
                      <m:t>(1, </m:t>
                    </m:r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𝐶</m:t>
                    </m:r>
                    <m:r>
                      <a:rPr lang="en-US" altLang="en-US" sz="2400" i="1" dirty="0" smtClean="0">
                        <a:latin typeface="Cambria Math"/>
                      </a:rPr>
                      <m:t>(1, </m:t>
                    </m:r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−1) </m:t>
                    </m:r>
                  </m:oMath>
                </a14:m>
                <a:r>
                  <a:rPr lang="en-US" altLang="en-US" sz="2400" dirty="0" smtClean="0"/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4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400" dirty="0"/>
                          <m:t>, 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r>
                  <a:rPr lang="en-US" altLang="en-US" sz="2800" dirty="0" smtClean="0"/>
                  <a:t>Main loop:</a:t>
                </a:r>
              </a:p>
              <a:p>
                <a:pPr lvl="1"/>
                <a:r>
                  <a:rPr lang="en-US" altLang="en-US" sz="2400" dirty="0" smtClean="0"/>
                  <a:t>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 = 2</m:t>
                    </m:r>
                  </m:oMath>
                </a14:m>
                <a:r>
                  <a:rPr lang="en-US" altLang="en-US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altLang="en-US" sz="2400" dirty="0" smtClean="0"/>
                  <a:t>, for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 = 2</m:t>
                    </m:r>
                  </m:oMath>
                </a14:m>
                <a:r>
                  <a:rPr lang="en-US" altLang="en-US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en-US" sz="2400" dirty="0" smtClean="0"/>
                  <a:t>:</a:t>
                </a:r>
              </a:p>
              <a:p>
                <a:pPr marL="457200" lvl="1" indent="0">
                  <a:buNone/>
                </a:pPr>
                <a:r>
                  <a:rPr lang="en-US" altLang="en-US" sz="2200" dirty="0" smtClean="0"/>
                  <a:t>	</a:t>
                </a:r>
                <a:r>
                  <a:rPr lang="en-US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 smtClean="0">
                        <a:latin typeface="Cambria Math"/>
                      </a:rPr>
                      <m:t>(</m:t>
                    </m:r>
                    <m:r>
                      <a:rPr lang="en-US" altLang="en-US" sz="20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000" i="1" dirty="0" smtClean="0">
                        <a:latin typeface="Cambria Math"/>
                      </a:rPr>
                      <m:t>, </m:t>
                    </m:r>
                    <m:r>
                      <a:rPr lang="en-US" altLang="en-US" sz="2000" i="1" dirty="0" smtClean="0">
                        <a:latin typeface="Cambria Math"/>
                      </a:rPr>
                      <m:t>𝑗</m:t>
                    </m:r>
                    <m:r>
                      <a:rPr lang="en-US" altLang="en-US" sz="20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 smtClean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b="0" i="0" dirty="0" smtClean="0">
                        <a:latin typeface="Cambria Math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en-US" sz="2000" dirty="0"/>
                          <m:t>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 err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−1)</m:t>
                        </m:r>
                      </m:e>
                    </m:d>
                    <m:r>
                      <a:rPr lang="en-US" altLang="en-US" sz="2000" b="0" i="1" dirty="0" smtClean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000" dirty="0"/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000" dirty="0" smtClean="0"/>
                  <a:t>.</a:t>
                </a:r>
              </a:p>
              <a:p>
                <a:r>
                  <a:rPr lang="en-US" altLang="en-US" sz="2800" dirty="0" smtClean="0"/>
                  <a:t>Return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b="0" i="1" dirty="0" smtClean="0">
                            <a:latin typeface="Cambria Math"/>
                          </a:rPr>
                          <m:t>𝑀</m:t>
                        </m:r>
                        <m:r>
                          <a:rPr lang="en-US" altLang="en-US" sz="28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800" b="0" i="1" dirty="0" smtClean="0">
                            <a:latin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en-US" sz="2800" dirty="0" smtClean="0"/>
                  <a:t>.</a:t>
                </a:r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  <a:blipFill rotWithShape="1">
                <a:blip r:embed="rId2"/>
                <a:stretch>
                  <a:fillRect l="-1220" t="-1213" b="-28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/>
              <p:cNvSpPr txBox="1">
                <a:spLocks/>
              </p:cNvSpPr>
              <p:nvPr/>
            </p:nvSpPr>
            <p:spPr>
              <a:xfrm>
                <a:off x="457200" y="165515"/>
                <a:ext cx="8229600" cy="863046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en-US" dirty="0" smtClean="0"/>
                  <a:t>Computing DTW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</a:rPr>
                      <m:t>(</m:t>
                    </m:r>
                    <m:r>
                      <a:rPr lang="en-US" altLang="en-US" b="1" i="1" dirty="0" smtClean="0">
                        <a:latin typeface="Cambria Math"/>
                      </a:rPr>
                      <m:t>𝑿</m:t>
                    </m:r>
                    <m:r>
                      <a:rPr lang="en-US" altLang="en-US" i="1" dirty="0">
                        <a:latin typeface="Cambria Math"/>
                      </a:rPr>
                      <m:t>, </m:t>
                    </m:r>
                    <m:r>
                      <a:rPr lang="en-US" altLang="en-US" b="1" i="1" dirty="0" smtClean="0">
                        <a:latin typeface="Cambria Math"/>
                      </a:rPr>
                      <m:t>𝒀</m:t>
                    </m:r>
                    <m:r>
                      <a:rPr lang="en-US" altLang="en-US" i="1" dirty="0">
                        <a:latin typeface="Cambria Math"/>
                      </a:rPr>
                      <m:t>)</m:t>
                    </m:r>
                  </m:oMath>
                </a14:m>
                <a:endParaRPr lang="en-US" altLang="en-US" dirty="0" smtClean="0"/>
              </a:p>
            </p:txBody>
          </p:sp>
        </mc:Choice>
        <mc:Fallback xmlns="">
          <p:sp>
            <p:nvSpPr>
              <p:cNvPr id="6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65515"/>
                <a:ext cx="8229600" cy="863046"/>
              </a:xfrm>
              <a:prstGeom prst="rect">
                <a:avLst/>
              </a:prstGeom>
              <a:blipFill rotWithShape="1">
                <a:blip r:embed="rId3"/>
                <a:stretch>
                  <a:fillRect t="-8451" b="-27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803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Input: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𝑿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1,3,1,0</m:t>
                        </m:r>
                      </m:e>
                    </m:d>
                  </m:oMath>
                </a14:m>
                <a:endParaRPr lang="en-US" sz="2400" b="1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𝒀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0,1,3,2</m:t>
                        </m:r>
                      </m:e>
                    </m:d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en-US" sz="2400" dirty="0" smtClean="0"/>
                  <a:t>Cost function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en-US" sz="2400" dirty="0"/>
                      <m:t> </m:t>
                    </m:r>
                  </m:oMath>
                </a14:m>
                <a:endParaRPr lang="en-US" altLang="en-US" sz="2400" dirty="0"/>
              </a:p>
              <a:p>
                <a:endParaRPr lang="en-US" altLang="en-US" sz="2800" dirty="0"/>
              </a:p>
              <a:p>
                <a:r>
                  <a:rPr lang="en-US" altLang="en-US" sz="2800" dirty="0" smtClean="0"/>
                  <a:t>Compute the DTW distance between X and Y</a:t>
                </a:r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  <a:blipFill>
                <a:blip r:embed="rId2"/>
                <a:stretch>
                  <a:fillRect l="-1220" t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352325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2087562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First construct Cost matrix: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𝑿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1,3,1,0</m:t>
                        </m:r>
                      </m:e>
                    </m:d>
                  </m:oMath>
                </a14:m>
                <a:endParaRPr lang="en-US" sz="2400" b="1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𝒀</m:t>
                    </m:r>
                    <m:r>
                      <a:rPr lang="en-US" sz="24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0,1,3,2</m:t>
                        </m:r>
                      </m:e>
                    </m:d>
                  </m:oMath>
                </a14:m>
                <a:endParaRPr lang="en-US" sz="2400" i="1" dirty="0" smtClean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en-US" sz="24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en-US" sz="2400" b="0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altLang="en-US" sz="2400" dirty="0"/>
                      <m:t> </m:t>
                    </m:r>
                  </m:oMath>
                </a14:m>
                <a:endParaRPr lang="en-US" altLang="en-US" sz="2400" dirty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2087562"/>
              </a:xfrm>
              <a:blipFill>
                <a:blip r:embed="rId2"/>
                <a:stretch>
                  <a:fillRect l="-1220" t="-2924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84557" y="3367668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Start filling in C matrix: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r>
                      <a:rPr lang="en-US" altLang="en-US" sz="2800" i="1" dirty="0"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8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800" dirty="0"/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800" dirty="0" smtClean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l="-1220"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864" y="1672683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79903" y="1661532"/>
            <a:ext cx="2185640" cy="2051824"/>
            <a:chOff x="1884557" y="3367668"/>
            <a:chExt cx="2185640" cy="2051824"/>
          </a:xfrm>
        </p:grpSpPr>
        <p:sp>
          <p:nvSpPr>
            <p:cNvPr id="23" name="Rectangle 2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3033132" y="2542478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952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1)</m:t>
                    </m:r>
                  </m:oMath>
                </a14:m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−1, 1)</m:t>
                    </m:r>
                  </m:oMath>
                </a14:m>
                <a:r>
                  <a:rPr lang="en-US" altLang="en-US" sz="2800" dirty="0"/>
                  <a:t> 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800" dirty="0"/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800" dirty="0" smtClean="0"/>
              </a:p>
              <a:p>
                <a:endParaRPr lang="en-US" altLang="en-US" sz="28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t="-10989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864" y="1672683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24148" y="1661532"/>
            <a:ext cx="2185640" cy="2051824"/>
            <a:chOff x="1884557" y="3367668"/>
            <a:chExt cx="2185640" cy="2051824"/>
          </a:xfrm>
        </p:grpSpPr>
        <p:sp>
          <p:nvSpPr>
            <p:cNvPr id="23" name="Rectangle 2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3033132" y="2542478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625686" y="1661532"/>
            <a:ext cx="2185640" cy="2051824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ight Arrow 56"/>
          <p:cNvSpPr/>
          <p:nvPr/>
        </p:nvSpPr>
        <p:spPr>
          <a:xfrm>
            <a:off x="6356198" y="254247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5984492" y="254247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3899214" y="2023869"/>
            <a:ext cx="0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6906326" y="2560668"/>
            <a:ext cx="0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6917481" y="3062473"/>
            <a:ext cx="0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63" name="Rectangle 6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80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r>
                      <a:rPr lang="en-US" altLang="en-US" sz="2800" i="1" dirty="0">
                        <a:latin typeface="Cambria Math"/>
                      </a:rPr>
                      <m:t>(1, </m:t>
                    </m:r>
                    <m:r>
                      <a:rPr lang="en-US" altLang="en-US" sz="2800" i="1" dirty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=</m:t>
                    </m:r>
                  </m:oMath>
                </a14:m>
                <a:r>
                  <a:rPr lang="en-US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𝐶</m:t>
                    </m:r>
                    <m:r>
                      <a:rPr lang="en-US" altLang="en-US" sz="2800" i="1" dirty="0">
                        <a:latin typeface="Cambria Math"/>
                      </a:rPr>
                      <m:t>(1, </m:t>
                    </m:r>
                    <m:r>
                      <a:rPr lang="en-US" altLang="en-US" sz="2800" i="1" dirty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−1) </m:t>
                    </m:r>
                  </m:oMath>
                </a14:m>
                <a:r>
                  <a:rPr lang="en-US" altLang="en-US" sz="2800" dirty="0"/>
                  <a:t>+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8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800" dirty="0"/>
                          <m:t>, 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8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t="-5495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79864" y="1672683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624148" y="1661532"/>
            <a:ext cx="2185640" cy="2051824"/>
            <a:chOff x="1884557" y="3367668"/>
            <a:chExt cx="2185640" cy="2051824"/>
          </a:xfrm>
        </p:grpSpPr>
        <p:sp>
          <p:nvSpPr>
            <p:cNvPr id="23" name="Rectangle 2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3033132" y="2542478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625686" y="1661532"/>
            <a:ext cx="2185640" cy="2051824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7" name="Right Arrow 56"/>
          <p:cNvSpPr/>
          <p:nvPr/>
        </p:nvSpPr>
        <p:spPr>
          <a:xfrm>
            <a:off x="6356198" y="254247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5984492" y="254247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009796" y="1906859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557744" y="1906859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8104154" y="1906859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63" name="Rectangle 6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79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err="1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en-US" sz="2000" dirty="0"/>
                          <m:t>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 err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−1)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000" dirty="0"/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l="-61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260" y="1717288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2988528" y="2587083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581082" y="1706137"/>
            <a:ext cx="2185640" cy="2051824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5939888" y="258708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3503341" y="1706137"/>
            <a:ext cx="2185640" cy="2051824"/>
            <a:chOff x="1884557" y="3367668"/>
            <a:chExt cx="2185640" cy="2051824"/>
          </a:xfrm>
        </p:grpSpPr>
        <p:sp>
          <p:nvSpPr>
            <p:cNvPr id="60" name="Rectangle 59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35260" y="4133385"/>
            <a:ext cx="2185640" cy="2051824"/>
            <a:chOff x="1884557" y="3367668"/>
            <a:chExt cx="2185640" cy="2051824"/>
          </a:xfrm>
        </p:grpSpPr>
        <p:sp>
          <p:nvSpPr>
            <p:cNvPr id="77" name="Rectangle 76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Right Arrow 92"/>
          <p:cNvSpPr/>
          <p:nvPr/>
        </p:nvSpPr>
        <p:spPr>
          <a:xfrm>
            <a:off x="183992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6581082" y="4270917"/>
            <a:ext cx="2185640" cy="2051824"/>
            <a:chOff x="1884557" y="3367668"/>
            <a:chExt cx="2185640" cy="2051824"/>
          </a:xfrm>
        </p:grpSpPr>
        <p:sp>
          <p:nvSpPr>
            <p:cNvPr id="95" name="Rectangle 94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ight Arrow 110"/>
          <p:cNvSpPr/>
          <p:nvPr/>
        </p:nvSpPr>
        <p:spPr>
          <a:xfrm>
            <a:off x="3152073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3655741" y="4285785"/>
            <a:ext cx="2185640" cy="2051824"/>
            <a:chOff x="1884557" y="3367668"/>
            <a:chExt cx="2185640" cy="2051824"/>
          </a:xfrm>
        </p:grpSpPr>
        <p:sp>
          <p:nvSpPr>
            <p:cNvPr id="113" name="Rectangle 11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9" name="Right Arrow 128"/>
          <p:cNvSpPr/>
          <p:nvPr/>
        </p:nvSpPr>
        <p:spPr>
          <a:xfrm>
            <a:off x="6093213" y="501804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400" name="Group 59399"/>
          <p:cNvGrpSpPr/>
          <p:nvPr/>
        </p:nvGrpSpPr>
        <p:grpSpPr>
          <a:xfrm>
            <a:off x="3928946" y="2107580"/>
            <a:ext cx="394010" cy="379142"/>
            <a:chOff x="3928946" y="2107580"/>
            <a:chExt cx="394010" cy="379142"/>
          </a:xfrm>
        </p:grpSpPr>
        <p:cxnSp>
          <p:nvCxnSpPr>
            <p:cNvPr id="59393" name="Straight Arrow Connector 5939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7006687" y="2592581"/>
            <a:ext cx="394010" cy="379142"/>
            <a:chOff x="3928946" y="2107580"/>
            <a:chExt cx="394010" cy="379142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958075" y="5549589"/>
            <a:ext cx="394010" cy="379142"/>
            <a:chOff x="3928946" y="2107580"/>
            <a:chExt cx="394010" cy="37914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8062333" y="4652862"/>
            <a:ext cx="394010" cy="379142"/>
            <a:chOff x="3928946" y="2107580"/>
            <a:chExt cx="394010" cy="379142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607779" y="4671967"/>
            <a:ext cx="394010" cy="379142"/>
            <a:chOff x="3928946" y="2107580"/>
            <a:chExt cx="394010" cy="379142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134" name="Rectangle 133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886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err="1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en-US" sz="2000" dirty="0"/>
                          <m:t>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 err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−1)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000" dirty="0"/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l="-61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260" y="1717288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2988528" y="2587083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581082" y="1706137"/>
            <a:ext cx="2185640" cy="2051824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5939888" y="258708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3503341" y="1706137"/>
            <a:ext cx="2185640" cy="2051824"/>
            <a:chOff x="1884557" y="3367668"/>
            <a:chExt cx="2185640" cy="2051824"/>
          </a:xfrm>
        </p:grpSpPr>
        <p:sp>
          <p:nvSpPr>
            <p:cNvPr id="60" name="Rectangle 59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35260" y="4133385"/>
            <a:ext cx="2185640" cy="2051824"/>
            <a:chOff x="1884557" y="3367668"/>
            <a:chExt cx="2185640" cy="2051824"/>
          </a:xfrm>
        </p:grpSpPr>
        <p:sp>
          <p:nvSpPr>
            <p:cNvPr id="77" name="Rectangle 76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Right Arrow 92"/>
          <p:cNvSpPr/>
          <p:nvPr/>
        </p:nvSpPr>
        <p:spPr>
          <a:xfrm>
            <a:off x="183992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6581082" y="4270917"/>
            <a:ext cx="2185640" cy="2051824"/>
            <a:chOff x="1884557" y="3367668"/>
            <a:chExt cx="2185640" cy="2051824"/>
          </a:xfrm>
        </p:grpSpPr>
        <p:sp>
          <p:nvSpPr>
            <p:cNvPr id="95" name="Rectangle 94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?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ight Arrow 110"/>
          <p:cNvSpPr/>
          <p:nvPr/>
        </p:nvSpPr>
        <p:spPr>
          <a:xfrm>
            <a:off x="3152073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3655741" y="4285785"/>
            <a:ext cx="2185640" cy="2051824"/>
            <a:chOff x="1884557" y="3367668"/>
            <a:chExt cx="2185640" cy="2051824"/>
          </a:xfrm>
        </p:grpSpPr>
        <p:sp>
          <p:nvSpPr>
            <p:cNvPr id="113" name="Rectangle 11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9" name="Right Arrow 128"/>
          <p:cNvSpPr/>
          <p:nvPr/>
        </p:nvSpPr>
        <p:spPr>
          <a:xfrm>
            <a:off x="6093213" y="501804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400" name="Group 59399"/>
          <p:cNvGrpSpPr/>
          <p:nvPr/>
        </p:nvGrpSpPr>
        <p:grpSpPr>
          <a:xfrm>
            <a:off x="3928946" y="2107580"/>
            <a:ext cx="394010" cy="379142"/>
            <a:chOff x="3928946" y="2107580"/>
            <a:chExt cx="394010" cy="379142"/>
          </a:xfrm>
        </p:grpSpPr>
        <p:cxnSp>
          <p:nvCxnSpPr>
            <p:cNvPr id="59393" name="Straight Arrow Connector 5939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7006687" y="2592581"/>
            <a:ext cx="394010" cy="379142"/>
            <a:chOff x="3928946" y="2107580"/>
            <a:chExt cx="394010" cy="379142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958075" y="5549589"/>
            <a:ext cx="394010" cy="379142"/>
            <a:chOff x="3928946" y="2107580"/>
            <a:chExt cx="394010" cy="37914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8062333" y="4652862"/>
            <a:ext cx="394010" cy="379142"/>
            <a:chOff x="3928946" y="2107580"/>
            <a:chExt cx="394010" cy="379142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607779" y="4671967"/>
            <a:ext cx="394010" cy="379142"/>
            <a:chOff x="3928946" y="2107580"/>
            <a:chExt cx="394010" cy="379142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134" name="Rectangle 133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544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err="1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en-US" sz="2000" dirty="0"/>
                          <m:t>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 err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−1)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000" dirty="0"/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l="-61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5260" y="1717288"/>
            <a:ext cx="2185640" cy="2051824"/>
            <a:chOff x="1884557" y="3367668"/>
            <a:chExt cx="2185640" cy="2051824"/>
          </a:xfrm>
        </p:grpSpPr>
        <p:sp>
          <p:nvSpPr>
            <p:cNvPr id="2" name="Rectangle 1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Right Arrow 3"/>
          <p:cNvSpPr/>
          <p:nvPr/>
        </p:nvSpPr>
        <p:spPr>
          <a:xfrm>
            <a:off x="2988528" y="2587083"/>
            <a:ext cx="379141" cy="4014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581082" y="1706137"/>
            <a:ext cx="2185640" cy="2051824"/>
            <a:chOff x="1884557" y="3367668"/>
            <a:chExt cx="2185640" cy="2051824"/>
          </a:xfrm>
        </p:grpSpPr>
        <p:sp>
          <p:nvSpPr>
            <p:cNvPr id="41" name="Rectangle 40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ight Arrow 57"/>
          <p:cNvSpPr/>
          <p:nvPr/>
        </p:nvSpPr>
        <p:spPr>
          <a:xfrm>
            <a:off x="5939888" y="258708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3503341" y="1706137"/>
            <a:ext cx="2185640" cy="2051824"/>
            <a:chOff x="1884557" y="3367668"/>
            <a:chExt cx="2185640" cy="2051824"/>
          </a:xfrm>
        </p:grpSpPr>
        <p:sp>
          <p:nvSpPr>
            <p:cNvPr id="60" name="Rectangle 59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35260" y="4133385"/>
            <a:ext cx="2185640" cy="2051824"/>
            <a:chOff x="1884557" y="3367668"/>
            <a:chExt cx="2185640" cy="2051824"/>
          </a:xfrm>
        </p:grpSpPr>
        <p:sp>
          <p:nvSpPr>
            <p:cNvPr id="77" name="Rectangle 76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3" name="Right Arrow 92"/>
          <p:cNvSpPr/>
          <p:nvPr/>
        </p:nvSpPr>
        <p:spPr>
          <a:xfrm>
            <a:off x="183992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6581082" y="4270917"/>
            <a:ext cx="2185640" cy="2051824"/>
            <a:chOff x="1884557" y="3367668"/>
            <a:chExt cx="2185640" cy="2051824"/>
          </a:xfrm>
        </p:grpSpPr>
        <p:sp>
          <p:nvSpPr>
            <p:cNvPr id="95" name="Rectangle 94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ight Arrow 110"/>
          <p:cNvSpPr/>
          <p:nvPr/>
        </p:nvSpPr>
        <p:spPr>
          <a:xfrm>
            <a:off x="3152073" y="5014331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111"/>
          <p:cNvGrpSpPr/>
          <p:nvPr/>
        </p:nvGrpSpPr>
        <p:grpSpPr>
          <a:xfrm>
            <a:off x="3655741" y="4285785"/>
            <a:ext cx="2185640" cy="2051824"/>
            <a:chOff x="1884557" y="3367668"/>
            <a:chExt cx="2185640" cy="2051824"/>
          </a:xfrm>
        </p:grpSpPr>
        <p:sp>
          <p:nvSpPr>
            <p:cNvPr id="113" name="Rectangle 112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9" name="Right Arrow 128"/>
          <p:cNvSpPr/>
          <p:nvPr/>
        </p:nvSpPr>
        <p:spPr>
          <a:xfrm>
            <a:off x="6093213" y="5018048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400" name="Group 59399"/>
          <p:cNvGrpSpPr/>
          <p:nvPr/>
        </p:nvGrpSpPr>
        <p:grpSpPr>
          <a:xfrm>
            <a:off x="3928946" y="2107580"/>
            <a:ext cx="394010" cy="379142"/>
            <a:chOff x="3928946" y="2107580"/>
            <a:chExt cx="394010" cy="379142"/>
          </a:xfrm>
        </p:grpSpPr>
        <p:cxnSp>
          <p:nvCxnSpPr>
            <p:cNvPr id="59393" name="Straight Arrow Connector 5939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139"/>
          <p:cNvGrpSpPr/>
          <p:nvPr/>
        </p:nvGrpSpPr>
        <p:grpSpPr>
          <a:xfrm>
            <a:off x="7006687" y="2592581"/>
            <a:ext cx="394010" cy="379142"/>
            <a:chOff x="3928946" y="2107580"/>
            <a:chExt cx="394010" cy="379142"/>
          </a:xfrm>
        </p:grpSpPr>
        <p:cxnSp>
          <p:nvCxnSpPr>
            <p:cNvPr id="141" name="Straight Arrow Connector 140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4" name="Group 143"/>
          <p:cNvGrpSpPr/>
          <p:nvPr/>
        </p:nvGrpSpPr>
        <p:grpSpPr>
          <a:xfrm>
            <a:off x="958075" y="5549589"/>
            <a:ext cx="394010" cy="379142"/>
            <a:chOff x="3928946" y="2107580"/>
            <a:chExt cx="394010" cy="379142"/>
          </a:xfrm>
        </p:grpSpPr>
        <p:cxnSp>
          <p:nvCxnSpPr>
            <p:cNvPr id="145" name="Straight Arrow Connector 144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8062333" y="4652862"/>
            <a:ext cx="394010" cy="379142"/>
            <a:chOff x="3928946" y="2107580"/>
            <a:chExt cx="394010" cy="379142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607779" y="4671967"/>
            <a:ext cx="394010" cy="379142"/>
            <a:chOff x="3928946" y="2107580"/>
            <a:chExt cx="394010" cy="379142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7805796" y="86926"/>
            <a:ext cx="1262004" cy="1250513"/>
            <a:chOff x="1884557" y="3367668"/>
            <a:chExt cx="2185640" cy="2051824"/>
          </a:xfrm>
        </p:grpSpPr>
        <p:sp>
          <p:nvSpPr>
            <p:cNvPr id="134" name="Rectangle 133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0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344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939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err="1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000" dirty="0"/>
                  <a:t>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min</m:t>
                    </m:r>
                    <m:d>
                      <m:dPr>
                        <m:begChr m:val="{"/>
                        <m:endChr m:val="}"/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altLang="en-US" sz="2000" dirty="0"/>
                          <m:t>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US" altLang="en-US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i="1" dirty="0" err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, 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𝑗</m:t>
                            </m:r>
                            <m:r>
                              <a:rPr lang="en-US" altLang="en-US" sz="2000" i="1" dirty="0">
                                <a:latin typeface="Cambria Math"/>
                              </a:rPr>
                              <m:t>−1</m:t>
                            </m:r>
                          </m:e>
                        </m:d>
                        <m:r>
                          <a:rPr lang="en-US" altLang="en-US" sz="2000" i="1" dirty="0">
                            <a:latin typeface="Cambria Math"/>
                          </a:rPr>
                          <m:t>,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𝐶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(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−1)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+</m:t>
                    </m:r>
                    <m:r>
                      <m:rPr>
                        <m:sty m:val="p"/>
                      </m:rPr>
                      <a:rPr lang="en-US" altLang="en-US" sz="2000" dirty="0">
                        <a:latin typeface="Cambria Math"/>
                      </a:rPr>
                      <m:t>Cost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en-US" sz="2000" dirty="0"/>
                          <m:t>, 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en-US" sz="2000" dirty="0"/>
              </a:p>
            </p:txBody>
          </p:sp>
        </mc:Choice>
        <mc:Fallback xmlns="">
          <p:sp>
            <p:nvSpPr>
              <p:cNvPr id="5939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559845"/>
              </a:xfrm>
              <a:blipFill>
                <a:blip r:embed="rId2"/>
                <a:stretch>
                  <a:fillRect l="-610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457200" y="2601950"/>
            <a:ext cx="2185640" cy="2051824"/>
            <a:chOff x="1884557" y="3367668"/>
            <a:chExt cx="2185640" cy="2051824"/>
          </a:xfrm>
        </p:grpSpPr>
        <p:sp>
          <p:nvSpPr>
            <p:cNvPr id="95" name="Rectangle 94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ight Arrow 110"/>
          <p:cNvSpPr/>
          <p:nvPr/>
        </p:nvSpPr>
        <p:spPr>
          <a:xfrm>
            <a:off x="3231076" y="343722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>
            <a:off x="6174064" y="333421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8" name="Group 147"/>
          <p:cNvGrpSpPr/>
          <p:nvPr/>
        </p:nvGrpSpPr>
        <p:grpSpPr>
          <a:xfrm>
            <a:off x="8100436" y="3996519"/>
            <a:ext cx="394010" cy="379142"/>
            <a:chOff x="3928946" y="2107580"/>
            <a:chExt cx="394010" cy="379142"/>
          </a:xfrm>
        </p:grpSpPr>
        <p:cxnSp>
          <p:nvCxnSpPr>
            <p:cNvPr id="149" name="Straight Arrow Connector 148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/>
          <p:cNvGrpSpPr/>
          <p:nvPr/>
        </p:nvGrpSpPr>
        <p:grpSpPr>
          <a:xfrm>
            <a:off x="4534834" y="3499623"/>
            <a:ext cx="394010" cy="379142"/>
            <a:chOff x="3928946" y="2107580"/>
            <a:chExt cx="394010" cy="379142"/>
          </a:xfrm>
        </p:grpSpPr>
        <p:cxnSp>
          <p:nvCxnSpPr>
            <p:cNvPr id="153" name="Straight Arrow Connector 152"/>
            <p:cNvCxnSpPr/>
            <p:nvPr/>
          </p:nvCxnSpPr>
          <p:spPr>
            <a:xfrm>
              <a:off x="4322956" y="2107580"/>
              <a:ext cx="0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3928946" y="2486722"/>
              <a:ext cx="32152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3928946" y="2107580"/>
              <a:ext cx="293651" cy="2758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3578615" y="2594515"/>
            <a:ext cx="2185640" cy="2051824"/>
            <a:chOff x="1884557" y="3367668"/>
            <a:chExt cx="2185640" cy="2051824"/>
          </a:xfrm>
        </p:grpSpPr>
        <p:sp>
          <p:nvSpPr>
            <p:cNvPr id="134" name="Rectangle 133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14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5" name="Right Arrow 174"/>
          <p:cNvSpPr/>
          <p:nvPr/>
        </p:nvSpPr>
        <p:spPr>
          <a:xfrm>
            <a:off x="3004327" y="343722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ight Arrow 175"/>
          <p:cNvSpPr/>
          <p:nvPr/>
        </p:nvSpPr>
        <p:spPr>
          <a:xfrm>
            <a:off x="2754830" y="3437223"/>
            <a:ext cx="197002" cy="3382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7" name="Group 176"/>
          <p:cNvGrpSpPr/>
          <p:nvPr/>
        </p:nvGrpSpPr>
        <p:grpSpPr>
          <a:xfrm>
            <a:off x="6582011" y="2580438"/>
            <a:ext cx="2185640" cy="2051824"/>
            <a:chOff x="1884557" y="3367668"/>
            <a:chExt cx="2185640" cy="2051824"/>
          </a:xfrm>
        </p:grpSpPr>
        <p:sp>
          <p:nvSpPr>
            <p:cNvPr id="178" name="Rectangle 177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6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561409" y="5200301"/>
            <a:ext cx="4386842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/>
              <a:t>Compute the DTW distance between X and </a:t>
            </a:r>
            <a:r>
              <a:rPr lang="en-US" altLang="en-US" dirty="0" smtClean="0"/>
              <a:t>Y</a:t>
            </a:r>
          </a:p>
          <a:p>
            <a:r>
              <a:rPr lang="en-US" altLang="en-US" sz="2000" dirty="0" smtClean="0">
                <a:solidFill>
                  <a:srgbClr val="FF0000"/>
                </a:solidFill>
              </a:rPr>
              <a:t>Answer = 6</a:t>
            </a:r>
            <a:endParaRPr lang="en-US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2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ASL Sign for "again"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again.mp4.avi" descr="Short video clip of the ASL sign for &quot;again&quot;" title="ASL sign for &quot;again&quot;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4478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837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Compute the DTW distance between the two time-series:</a:t>
                </a:r>
              </a:p>
              <a:p>
                <a:pPr marL="457200" lvl="1" indent="0">
                  <a:buNone/>
                </a:pPr>
                <a:r>
                  <a:rPr lang="pt-BR" sz="2000" dirty="0">
                    <a:solidFill>
                      <a:srgbClr val="0070C0"/>
                    </a:solidFill>
                  </a:rPr>
                  <a:t>A= (2,2), (</a:t>
                </a:r>
                <a:r>
                  <a:rPr lang="pt-BR" sz="2000" dirty="0" smtClean="0">
                    <a:solidFill>
                      <a:srgbClr val="0070C0"/>
                    </a:solidFill>
                  </a:rPr>
                  <a:t>0,4), </a:t>
                </a:r>
                <a:r>
                  <a:rPr lang="pt-BR" sz="2000" dirty="0">
                    <a:solidFill>
                      <a:srgbClr val="0070C0"/>
                    </a:solidFill>
                  </a:rPr>
                  <a:t>(</a:t>
                </a:r>
                <a:r>
                  <a:rPr lang="pt-BR" sz="2000" dirty="0" smtClean="0">
                    <a:solidFill>
                      <a:srgbClr val="0070C0"/>
                    </a:solidFill>
                  </a:rPr>
                  <a:t>2,6), (4,5)</a:t>
                </a:r>
              </a:p>
              <a:p>
                <a:pPr marL="457200" lvl="1" indent="0">
                  <a:buNone/>
                </a:pPr>
                <a:r>
                  <a:rPr lang="pt-BR" sz="2000" dirty="0" smtClean="0">
                    <a:solidFill>
                      <a:srgbClr val="C00000"/>
                    </a:solidFill>
                  </a:rPr>
                  <a:t>B</a:t>
                </a:r>
                <a:r>
                  <a:rPr lang="pt-BR" sz="2000" dirty="0">
                    <a:solidFill>
                      <a:srgbClr val="C00000"/>
                    </a:solidFill>
                  </a:rPr>
                  <a:t>= (1,1), (</a:t>
                </a:r>
                <a:r>
                  <a:rPr lang="pt-BR" sz="2000" dirty="0" smtClean="0">
                    <a:solidFill>
                      <a:srgbClr val="C00000"/>
                    </a:solidFill>
                  </a:rPr>
                  <a:t>0,6), (4,4)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pt-BR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Use </a:t>
                </a:r>
                <a:r>
                  <a:rPr lang="en-US" sz="2000" dirty="0" smtClean="0"/>
                  <a:t>squared Euclidean </a:t>
                </a:r>
                <a:r>
                  <a:rPr lang="en-US" sz="2000" dirty="0"/>
                  <a:t>distance as the cost function: </a:t>
                </a:r>
                <a:endParaRPr lang="en-US" sz="2000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 smtClean="0"/>
              </a:p>
              <a:p>
                <a:pPr marL="914400" lvl="1" indent="-457200">
                  <a:buFont typeface="+mj-lt"/>
                  <a:buAutoNum type="arabicPeriod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16364" y="3556000"/>
            <a:ext cx="138545" cy="129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701636" y="3191164"/>
            <a:ext cx="138545" cy="129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777673" y="3555999"/>
            <a:ext cx="138545" cy="129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172691" y="4539673"/>
            <a:ext cx="138545" cy="129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5" idx="6"/>
            <a:endCxn id="6" idx="2"/>
          </p:cNvCxnSpPr>
          <p:nvPr/>
        </p:nvCxnSpPr>
        <p:spPr>
          <a:xfrm flipV="1">
            <a:off x="1754909" y="3255819"/>
            <a:ext cx="946727" cy="3648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6" idx="6"/>
            <a:endCxn id="7" idx="1"/>
          </p:cNvCxnSpPr>
          <p:nvPr/>
        </p:nvCxnSpPr>
        <p:spPr>
          <a:xfrm>
            <a:off x="2840181" y="3255819"/>
            <a:ext cx="957781" cy="31911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7"/>
            <a:endCxn id="7" idx="4"/>
          </p:cNvCxnSpPr>
          <p:nvPr/>
        </p:nvCxnSpPr>
        <p:spPr>
          <a:xfrm flipV="1">
            <a:off x="3290947" y="3685308"/>
            <a:ext cx="555999" cy="8733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311566" y="3537063"/>
            <a:ext cx="138545" cy="129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303618" y="3238847"/>
            <a:ext cx="138545" cy="129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592617" y="4539673"/>
            <a:ext cx="138545" cy="12930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6"/>
            <a:endCxn id="20" idx="2"/>
          </p:cNvCxnSpPr>
          <p:nvPr/>
        </p:nvCxnSpPr>
        <p:spPr>
          <a:xfrm flipV="1">
            <a:off x="4450111" y="3303502"/>
            <a:ext cx="1853507" cy="29821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20" idx="6"/>
            <a:endCxn id="21" idx="0"/>
          </p:cNvCxnSpPr>
          <p:nvPr/>
        </p:nvCxnSpPr>
        <p:spPr>
          <a:xfrm flipH="1">
            <a:off x="5661890" y="3303502"/>
            <a:ext cx="780273" cy="12361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66562" y="3324718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(2,2)</a:t>
            </a:r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2532639" y="2914165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(0,4)</a:t>
            </a:r>
            <a:endParaRPr 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3370839" y="3527872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(2,6)</a:t>
            </a:r>
            <a:endParaRPr 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3290947" y="4475297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(4,5)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4277880" y="3280490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(1,1)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167379" y="2969988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(0,6)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5659886" y="4465827"/>
            <a:ext cx="476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(4,4)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3649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vs. 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Note: there are two related but different concepts here: </a:t>
                </a:r>
                <a:r>
                  <a:rPr lang="en-US" sz="2400" b="1" dirty="0" smtClean="0"/>
                  <a:t>optimal alignment</a:t>
                </a:r>
                <a:r>
                  <a:rPr lang="en-US" sz="2400" dirty="0" smtClean="0"/>
                  <a:t> and </a:t>
                </a:r>
                <a:r>
                  <a:rPr lang="en-US" sz="2400" b="1" dirty="0" smtClean="0"/>
                  <a:t>optimal cost</a:t>
                </a:r>
                <a:r>
                  <a:rPr lang="en-US" sz="2400" dirty="0" smtClean="0"/>
                  <a:t>.</a:t>
                </a:r>
              </a:p>
              <a:p>
                <a:pPr lvl="1"/>
                <a:r>
                  <a:rPr lang="en-US" sz="2000" dirty="0" smtClean="0"/>
                  <a:t>We may want to find the optimal </a:t>
                </a:r>
                <a:r>
                  <a:rPr lang="en-US" sz="2000" b="1" u="sng" dirty="0" smtClean="0"/>
                  <a:t>alignment</a:t>
                </a:r>
                <a:r>
                  <a:rPr lang="en-US" sz="2000" dirty="0" smtClean="0"/>
                  <a:t> between two time series, to visualize how elements of those two time series correspond to each other.</a:t>
                </a:r>
              </a:p>
              <a:p>
                <a:pPr lvl="1"/>
                <a:r>
                  <a:rPr lang="en-US" sz="2000" dirty="0" smtClean="0"/>
                  <a:t>We may want to compute the DTW distance between two time series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sz="20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sz="2000" dirty="0" smtClean="0"/>
                  <a:t>, which means finding the </a:t>
                </a:r>
                <a:r>
                  <a:rPr lang="en-US" sz="2000" b="1" u="sng" dirty="0" smtClean="0"/>
                  <a:t>cost</a:t>
                </a:r>
                <a:r>
                  <a:rPr lang="en-US" sz="2000" dirty="0" smtClean="0"/>
                  <a:t> of the optimal alignment between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altLang="en-US" sz="20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sz="2000" dirty="0" smtClean="0"/>
                  <a:t>. We can use such DTW distances, for example, for nearest neighbor classification.</a:t>
                </a:r>
              </a:p>
              <a:p>
                <a:r>
                  <a:rPr lang="en-US" sz="2400" dirty="0" smtClean="0"/>
                  <a:t>The pseudocode computes the </a:t>
                </a:r>
                <a:r>
                  <a:rPr lang="en-US" sz="2400" b="1" dirty="0" smtClean="0"/>
                  <a:t>cost</a:t>
                </a:r>
                <a:r>
                  <a:rPr lang="en-US" sz="2400" dirty="0" smtClean="0"/>
                  <a:t> of the optimal alignment, </a:t>
                </a:r>
                <a:r>
                  <a:rPr lang="en-US" sz="2400" b="1" dirty="0" smtClean="0"/>
                  <a:t>without </a:t>
                </a:r>
                <a:r>
                  <a:rPr lang="en-US" sz="2400" dirty="0" smtClean="0"/>
                  <a:t>explicitly outputting the optimal alignment itself.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0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vs. Alignment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To compute both the cost of the optimal alignment, and the optimal alignment itself:</a:t>
                </a:r>
              </a:p>
              <a:p>
                <a:pPr lvl="1"/>
                <a:r>
                  <a:rPr lang="en-US" sz="2000" dirty="0" smtClean="0"/>
                  <a:t>Every </a:t>
                </a:r>
                <a:r>
                  <a:rPr lang="en-US" sz="2000" dirty="0"/>
                  <a:t>time we save a cost to </a:t>
                </a:r>
                <a14:m>
                  <m:oMath xmlns:m="http://schemas.openxmlformats.org/officeDocument/2006/math">
                    <m:r>
                      <a:rPr lang="en-US" altLang="en-US" sz="2000" i="1" dirty="0">
                        <a:latin typeface="Cambria Math"/>
                      </a:rPr>
                      <m:t>𝐶</m:t>
                    </m:r>
                    <m:r>
                      <a:rPr lang="en-US" altLang="en-US" sz="2000" i="1" dirty="0">
                        <a:latin typeface="Cambria Math"/>
                      </a:rPr>
                      <m:t>(</m:t>
                    </m:r>
                    <m:r>
                      <a:rPr lang="en-US" altLang="en-US" sz="2000" i="1" dirty="0" err="1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dirty="0"/>
                  <a:t>, we should </a:t>
                </a:r>
                <a:r>
                  <a:rPr lang="en-US" sz="2000" dirty="0" smtClean="0"/>
                  <a:t>record the choice, among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,</m:t>
                    </m:r>
                    <m:r>
                      <m:rPr>
                        <m:nor/>
                      </m:rPr>
                      <a:rPr lang="en-US" altLang="en-US" sz="2000" dirty="0"/>
                      <m:t> </m:t>
                    </m:r>
                    <m:d>
                      <m:dPr>
                        <m:ctrlPr>
                          <a:rPr lang="en-US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0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000" i="1" dirty="0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altLang="en-US" sz="2000" i="1" dirty="0">
                        <a:latin typeface="Cambria Math"/>
                      </a:rPr>
                      <m:t>,(</m:t>
                    </m:r>
                    <m:r>
                      <a:rPr lang="en-US" altLang="en-US" sz="2000" i="1" dirty="0">
                        <a:latin typeface="Cambria Math"/>
                      </a:rPr>
                      <m:t>𝑖</m:t>
                    </m:r>
                    <m:r>
                      <a:rPr lang="en-US" altLang="en-US" sz="2000" i="1" dirty="0">
                        <a:latin typeface="Cambria Math"/>
                      </a:rPr>
                      <m:t>−1, </m:t>
                    </m:r>
                    <m:r>
                      <a:rPr lang="en-US" altLang="en-US" sz="2000" i="1" dirty="0">
                        <a:latin typeface="Cambria Math"/>
                      </a:rPr>
                      <m:t>𝑗</m:t>
                    </m:r>
                    <m:r>
                      <a:rPr lang="en-US" altLang="en-US" sz="2000" i="1" dirty="0">
                        <a:latin typeface="Cambria Math"/>
                      </a:rPr>
                      <m:t>−1)</m:t>
                    </m:r>
                  </m:oMath>
                </a14:m>
                <a:r>
                  <a:rPr lang="en-US" sz="2000" dirty="0" smtClean="0"/>
                  <a:t>, that we made.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4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Content Placeholder 2"/>
          <p:cNvSpPr>
            <a:spLocks noGrp="1"/>
          </p:cNvSpPr>
          <p:nvPr>
            <p:ph idx="4294967295"/>
          </p:nvPr>
        </p:nvSpPr>
        <p:spPr>
          <a:xfrm>
            <a:off x="76200" y="1112838"/>
            <a:ext cx="8991600" cy="559845"/>
          </a:xfrm>
        </p:spPr>
        <p:txBody>
          <a:bodyPr>
            <a:noAutofit/>
          </a:bodyPr>
          <a:lstStyle/>
          <a:p>
            <a:r>
              <a:rPr lang="en-US" altLang="en-US" sz="2000" dirty="0" smtClean="0"/>
              <a:t>The dynamically warped path between X and Y</a:t>
            </a:r>
          </a:p>
          <a:p>
            <a:pPr lvl="1"/>
            <a:r>
              <a:rPr lang="en-US" altLang="en-US" sz="1600" dirty="0" smtClean="0"/>
              <a:t>Trace back to the neighboring cell that gave the minimum distance</a:t>
            </a:r>
            <a:endParaRPr lang="en-US" altLang="en-US" sz="1600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Example</a:t>
            </a:r>
          </a:p>
        </p:txBody>
      </p:sp>
      <p:grpSp>
        <p:nvGrpSpPr>
          <p:cNvPr id="177" name="Group 176"/>
          <p:cNvGrpSpPr/>
          <p:nvPr/>
        </p:nvGrpSpPr>
        <p:grpSpPr>
          <a:xfrm>
            <a:off x="1207124" y="2625042"/>
            <a:ext cx="2185640" cy="2051824"/>
            <a:chOff x="1884557" y="3367668"/>
            <a:chExt cx="2185640" cy="2051824"/>
          </a:xfrm>
        </p:grpSpPr>
        <p:sp>
          <p:nvSpPr>
            <p:cNvPr id="178" name="Rectangle 177"/>
            <p:cNvSpPr/>
            <p:nvPr/>
          </p:nvSpPr>
          <p:spPr>
            <a:xfrm>
              <a:off x="188455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rgbClr val="00B050"/>
                  </a:solidFill>
                </a:rPr>
                <a:t>1</a:t>
              </a: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43096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1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97737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3523787" y="3367668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188455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43096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97737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1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23787" y="3880624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188455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43096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297737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3523787" y="4393580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2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88455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243096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297737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523787" y="4906536"/>
              <a:ext cx="546410" cy="51295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rgbClr val="00B050"/>
                  </a:solidFill>
                </a:rPr>
                <a:t>6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69" name="Straight Arrow Connector 68"/>
          <p:cNvCxnSpPr/>
          <p:nvPr/>
        </p:nvCxnSpPr>
        <p:spPr>
          <a:xfrm>
            <a:off x="3119559" y="4025983"/>
            <a:ext cx="0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2699528" y="3513027"/>
            <a:ext cx="293651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2132672" y="2956613"/>
            <a:ext cx="293651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592772" y="2881520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5268026" y="2625042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X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5814443" y="2625042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Y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5268026" y="3137998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14443" y="3137998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268026" y="3650954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814443" y="3650954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268026" y="4163910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5814443" y="4163910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268026" y="4676866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5814443" y="4676866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>
            <a:off x="5653674" y="3368457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676910" y="4914759"/>
            <a:ext cx="32152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>
            <a:off x="5697342" y="3510454"/>
            <a:ext cx="293651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5693625" y="4064297"/>
            <a:ext cx="293651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>
            <a:off x="5678760" y="4540082"/>
            <a:ext cx="293651" cy="2758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660707" y="3391903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X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2026736" y="2187179"/>
            <a:ext cx="546410" cy="512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Y</a:t>
            </a:r>
            <a:endParaRPr 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Content Placeholder 2"/>
              <p:cNvSpPr txBox="1">
                <a:spLocks/>
              </p:cNvSpPr>
              <p:nvPr/>
            </p:nvSpPr>
            <p:spPr>
              <a:xfrm>
                <a:off x="540834" y="5323285"/>
                <a:ext cx="8991600" cy="5598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000" dirty="0" smtClean="0"/>
                  <a:t>Note: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1−0</m:t>
                            </m:r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3−3</m:t>
                            </m:r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1−2</m:t>
                            </m:r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en-US" sz="2000" b="0" i="1" smtClean="0">
                                <a:latin typeface="Cambria Math" panose="02040503050406030204" pitchFamily="18" charset="0"/>
                              </a:rPr>
                              <m:t>0−2</m:t>
                            </m:r>
                          </m:e>
                        </m:d>
                      </m:e>
                      <m:sup>
                        <m:r>
                          <a:rPr lang="en-US" alt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en-US" sz="2000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US" altLang="en-US" sz="2000" dirty="0" smtClean="0"/>
              </a:p>
            </p:txBody>
          </p:sp>
        </mc:Choice>
        <mc:Fallback xmlns="">
          <p:sp>
            <p:nvSpPr>
              <p:cNvPr id="11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34" y="5323285"/>
                <a:ext cx="8991600" cy="559845"/>
              </a:xfrm>
              <a:prstGeom prst="rect">
                <a:avLst/>
              </a:prstGeom>
              <a:blipFill>
                <a:blip r:embed="rId2"/>
                <a:stretch>
                  <a:fillRect l="-610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12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8B8723-09EB-484C-A218-53B517BC05A5}" type="slidenum">
              <a:rPr lang="en-US" altLang="en-US" smtClean="0"/>
              <a:pPr eaLnBrk="1" hangingPunct="1"/>
              <a:t>64</a:t>
            </a:fld>
            <a:endParaRPr lang="en-US" altLang="en-US" smtClean="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2522835" y="241410"/>
            <a:ext cx="4553700" cy="56197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DTW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800" dirty="0" smtClean="0"/>
                  <a:t>For </a:t>
                </a:r>
                <a:r>
                  <a:rPr lang="en-US" altLang="en-US" sz="2800" dirty="0"/>
                  <a:t>each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pPr lvl="1"/>
                <a:r>
                  <a:rPr lang="en-US" altLang="en-US" sz="2400" dirty="0" smtClean="0"/>
                  <a:t>Compute optimal </a:t>
                </a:r>
                <a:r>
                  <a:rPr lang="en-US" altLang="en-US" sz="2400" dirty="0"/>
                  <a:t>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pPr lvl="1"/>
                <a:r>
                  <a:rPr lang="en-US" altLang="en-US" sz="2400" dirty="0" smtClean="0"/>
                  <a:t>The solution is computed based on the solutions for</a:t>
                </a:r>
                <a:br>
                  <a:rPr lang="en-US" altLang="en-US" sz="2400" dirty="0" smtClean="0"/>
                </a:br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(</m:t>
                    </m:r>
                    <m:r>
                      <a:rPr lang="en-US" altLang="en-US" sz="2400" i="1" dirty="0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−1, </m:t>
                    </m:r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), (</m:t>
                    </m:r>
                    <m:r>
                      <a:rPr lang="en-US" altLang="en-US" sz="2400" i="1" dirty="0" err="1">
                        <a:latin typeface="Cambria Math"/>
                      </a:rPr>
                      <m:t>𝑖</m:t>
                    </m:r>
                    <m:r>
                      <a:rPr lang="en-US" altLang="en-US" sz="2400" i="1" dirty="0">
                        <a:latin typeface="Cambria Math"/>
                      </a:rPr>
                      <m:t>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latin typeface="Cambria Math"/>
                      </a:rPr>
                      <m:t>−1), (</m:t>
                    </m:r>
                    <m:r>
                      <a:rPr lang="en-US" altLang="en-US" sz="2400" i="1" dirty="0">
                        <a:latin typeface="Cambria Math"/>
                      </a:rPr>
                      <m:t>𝑖</m:t>
                    </m:r>
                    <m:r>
                      <a:rPr lang="en-US" altLang="en-US" sz="2400" i="1" dirty="0">
                        <a:latin typeface="Cambria Math"/>
                      </a:rPr>
                      <m:t>−1, 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latin typeface="Cambria Math"/>
                      </a:rPr>
                      <m:t>−1)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Time complexity?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  <a:blipFill rotWithShape="1">
                <a:blip r:embed="rId9"/>
                <a:stretch>
                  <a:fillRect l="-1220" t="-2679" r="-1153" b="-17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147612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4" name="Table 3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5147612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1000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201000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01000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401000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501000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601000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701000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801000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901000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100000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200000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300000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400000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500000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600000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700000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800000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10" name="Group 9"/>
          <p:cNvGrpSpPr/>
          <p:nvPr/>
        </p:nvGrpSpPr>
        <p:grpSpPr>
          <a:xfrm>
            <a:off x="5482740" y="2670050"/>
            <a:ext cx="683666" cy="531265"/>
            <a:chOff x="5482740" y="2670050"/>
            <a:chExt cx="683666" cy="531265"/>
          </a:xfrm>
        </p:grpSpPr>
        <p:cxnSp>
          <p:nvCxnSpPr>
            <p:cNvPr id="3" name="Straight Arrow Connector 2"/>
            <p:cNvCxnSpPr/>
            <p:nvPr/>
          </p:nvCxnSpPr>
          <p:spPr>
            <a:xfrm flipH="1">
              <a:off x="5482740" y="3201315"/>
              <a:ext cx="53126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 flipV="1">
              <a:off x="5482740" y="2745945"/>
              <a:ext cx="531266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6166406" y="2670050"/>
              <a:ext cx="0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24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8B8723-09EB-484C-A218-53B517BC05A5}" type="slidenum">
              <a:rPr lang="en-US" altLang="en-US" smtClean="0"/>
              <a:pPr eaLnBrk="1" hangingPunct="1"/>
              <a:t>65</a:t>
            </a:fld>
            <a:endParaRPr lang="en-US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800" dirty="0" smtClean="0"/>
                  <a:t>For </a:t>
                </a:r>
                <a:r>
                  <a:rPr lang="en-US" altLang="en-US" sz="2800" dirty="0"/>
                  <a:t>each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pPr lvl="1"/>
                <a:r>
                  <a:rPr lang="en-US" altLang="en-US" sz="2400" dirty="0" smtClean="0"/>
                  <a:t>Compute optimal </a:t>
                </a:r>
                <a:r>
                  <a:rPr lang="en-US" altLang="en-US" sz="2400" dirty="0"/>
                  <a:t>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pPr lvl="1"/>
                <a:r>
                  <a:rPr lang="en-US" altLang="en-US" sz="2400" dirty="0" smtClean="0"/>
                  <a:t>The solution is computed based on the solutions for</a:t>
                </a:r>
                <a:br>
                  <a:rPr lang="en-US" altLang="en-US" sz="2400" dirty="0" smtClean="0"/>
                </a:br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altLang="en-US" sz="2400" i="1" dirty="0" smtClean="0">
                        <a:latin typeface="Cambria Math"/>
                      </a:rPr>
                      <m:t>(</m:t>
                    </m:r>
                    <m:r>
                      <a:rPr lang="en-US" altLang="en-US" sz="2400" i="1" dirty="0" smtClean="0">
                        <a:latin typeface="Cambria Math"/>
                      </a:rPr>
                      <m:t>𝑖</m:t>
                    </m:r>
                    <m:r>
                      <a:rPr lang="en-US" altLang="en-US" sz="2400" i="1" dirty="0" smtClean="0">
                        <a:latin typeface="Cambria Math"/>
                      </a:rPr>
                      <m:t>−1, </m:t>
                    </m:r>
                    <m:r>
                      <a:rPr lang="en-US" altLang="en-US" sz="2400" i="1" dirty="0" smtClean="0">
                        <a:latin typeface="Cambria Math"/>
                      </a:rPr>
                      <m:t>𝑗</m:t>
                    </m:r>
                    <m:r>
                      <a:rPr lang="en-US" altLang="en-US" sz="2400" i="1" dirty="0" smtClean="0">
                        <a:latin typeface="Cambria Math"/>
                      </a:rPr>
                      <m:t>), (</m:t>
                    </m:r>
                    <m:r>
                      <a:rPr lang="en-US" altLang="en-US" sz="2400" i="1" dirty="0" err="1">
                        <a:latin typeface="Cambria Math"/>
                      </a:rPr>
                      <m:t>𝑖</m:t>
                    </m:r>
                    <m:r>
                      <a:rPr lang="en-US" altLang="en-US" sz="2400" i="1" dirty="0">
                        <a:latin typeface="Cambria Math"/>
                      </a:rPr>
                      <m:t>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latin typeface="Cambria Math"/>
                      </a:rPr>
                      <m:t>−1), (</m:t>
                    </m:r>
                    <m:r>
                      <a:rPr lang="en-US" altLang="en-US" sz="2400" i="1" dirty="0">
                        <a:latin typeface="Cambria Math"/>
                      </a:rPr>
                      <m:t>𝑖</m:t>
                    </m:r>
                    <m:r>
                      <a:rPr lang="en-US" altLang="en-US" sz="2400" i="1" dirty="0">
                        <a:latin typeface="Cambria Math"/>
                      </a:rPr>
                      <m:t>−1, 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latin typeface="Cambria Math"/>
                      </a:rPr>
                      <m:t>−1)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Time complexity? Linear to the size of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altLang="en-US" sz="2400" dirty="0" smtClean="0"/>
                  <a:t> array (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/>
                      </a:rPr>
                      <m:t>𝑀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en-US" sz="2400" b="0" i="1" smtClean="0">
                        <a:latin typeface="Cambria Math"/>
                        <a:ea typeface="Cambria Math"/>
                      </a:rPr>
                      <m:t>𝑁</m:t>
                    </m:r>
                  </m:oMath>
                </a14:m>
                <a:r>
                  <a:rPr lang="en-US" altLang="en-US" sz="2400" dirty="0" smtClean="0"/>
                  <a:t>). 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  <a:blipFill rotWithShape="1">
                <a:blip r:embed="rId9"/>
                <a:stretch>
                  <a:fillRect l="-1220" t="-2679" r="-1153" b="-175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22835" y="241410"/>
            <a:ext cx="4553700" cy="56197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DTW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1060715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1060715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1000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201000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01000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401000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501000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601000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701000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801000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901000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100000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200000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300000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400000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500000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600000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700000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800000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6" name="Group 35"/>
          <p:cNvGrpSpPr/>
          <p:nvPr/>
        </p:nvGrpSpPr>
        <p:grpSpPr>
          <a:xfrm>
            <a:off x="5482740" y="2670050"/>
            <a:ext cx="683666" cy="531265"/>
            <a:chOff x="5482740" y="2670050"/>
            <a:chExt cx="683666" cy="531265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5482740" y="3201315"/>
              <a:ext cx="53126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482740" y="2745945"/>
              <a:ext cx="531266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166406" y="2670050"/>
              <a:ext cx="0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CA8B8723-09EB-484C-A218-53B517BC05A5}" type="slidenum">
              <a:rPr lang="en-US" altLang="en-US" smtClean="0"/>
              <a:pPr eaLnBrk="1" hangingPunct="1"/>
              <a:t>66</a:t>
            </a:fld>
            <a:endParaRPr lang="en-US" altLang="en-US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2"/>
              <p:cNvSpPr txBox="1">
                <a:spLocks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en-US" sz="2800" dirty="0" smtClean="0"/>
                  <a:t>Assume that both time series have approximately the same length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.</a:t>
                </a:r>
                <a:endParaRPr lang="en-US" altLang="en-US" sz="2800" dirty="0" smtClean="0"/>
              </a:p>
              <a:p>
                <a:r>
                  <a:rPr lang="en-US" altLang="en-US" sz="2800" dirty="0" smtClean="0"/>
                  <a:t>Then, the time complexity of DTW is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alt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800" b="0" i="1" smtClean="0">
                                <a:latin typeface="Cambria Math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Improvements and variations have been proposed, with lower time complexity.</a:t>
                </a:r>
                <a:endParaRPr lang="en-US" altLang="en-US" sz="2000" dirty="0"/>
              </a:p>
            </p:txBody>
          </p:sp>
        </mc:Choice>
        <mc:Fallback xmlns=""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567424"/>
                <a:ext cx="8991600" cy="2049165"/>
              </a:xfrm>
              <a:prstGeom prst="rect">
                <a:avLst/>
              </a:prstGeom>
              <a:blipFill rotWithShape="1">
                <a:blip r:embed="rId9"/>
                <a:stretch>
                  <a:fillRect l="-1220" t="-2679" b="-172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2"/>
          <p:cNvSpPr>
            <a:spLocks noGrp="1" noChangeArrowheads="1"/>
          </p:cNvSpPr>
          <p:nvPr>
            <p:ph type="title"/>
          </p:nvPr>
        </p:nvSpPr>
        <p:spPr>
          <a:xfrm>
            <a:off x="2522835" y="241410"/>
            <a:ext cx="4553700" cy="56197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solidFill>
                  <a:schemeClr val="tx1"/>
                </a:solidFill>
              </a:rPr>
              <a:t>DTW Complexity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1060715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5" name="Table 3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11060715"/>
                  </p:ext>
                </p:extLst>
              </p:nvPr>
            </p:nvGraphicFramePr>
            <p:xfrm>
              <a:off x="2826415" y="100126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1000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201000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01000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401000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501000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601000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701000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801000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901000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100000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200000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300000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400000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500000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?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600000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700000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000" t="-800000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36" name="Group 35"/>
          <p:cNvGrpSpPr/>
          <p:nvPr/>
        </p:nvGrpSpPr>
        <p:grpSpPr>
          <a:xfrm>
            <a:off x="5482740" y="2670050"/>
            <a:ext cx="683666" cy="531265"/>
            <a:chOff x="5482740" y="2670050"/>
            <a:chExt cx="683666" cy="531265"/>
          </a:xfrm>
        </p:grpSpPr>
        <p:cxnSp>
          <p:nvCxnSpPr>
            <p:cNvPr id="37" name="Straight Arrow Connector 36"/>
            <p:cNvCxnSpPr/>
            <p:nvPr/>
          </p:nvCxnSpPr>
          <p:spPr>
            <a:xfrm flipH="1">
              <a:off x="5482740" y="3201315"/>
              <a:ext cx="531266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5482740" y="2745945"/>
              <a:ext cx="531266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166406" y="2670050"/>
              <a:ext cx="0" cy="37947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6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DTW-1NN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series classification using 1-Nearest Neighbor</a:t>
            </a:r>
          </a:p>
          <a:p>
            <a:pPr lvl="1"/>
            <a:r>
              <a:rPr lang="en-US" dirty="0" smtClean="0"/>
              <a:t>Compute DTW distance between test time-series and all time-series in training data</a:t>
            </a:r>
          </a:p>
          <a:p>
            <a:pPr lvl="1"/>
            <a:r>
              <a:rPr lang="en-US" dirty="0" smtClean="0"/>
              <a:t>Classify with label of time-series with minimum DTW distance</a:t>
            </a:r>
          </a:p>
          <a:p>
            <a:r>
              <a:rPr lang="en-US" dirty="0" smtClean="0"/>
              <a:t>Works very well in practice</a:t>
            </a:r>
          </a:p>
          <a:p>
            <a:pPr marL="0" indent="0">
              <a:buNone/>
            </a:pPr>
            <a:r>
              <a:rPr lang="en-US" dirty="0" smtClean="0"/>
              <a:t>“Many algorithms have been proposed for the problem </a:t>
            </a:r>
            <a:r>
              <a:rPr lang="en-US" dirty="0"/>
              <a:t>of time series classification. However, it is </a:t>
            </a:r>
            <a:r>
              <a:rPr lang="en-US" dirty="0" smtClean="0"/>
              <a:t>clear </a:t>
            </a:r>
            <a:r>
              <a:rPr lang="en-US" dirty="0"/>
              <a:t>that one-nearest-neighbor with Dynamic Time </a:t>
            </a:r>
            <a:r>
              <a:rPr lang="en-US" dirty="0" smtClean="0"/>
              <a:t>Warping  </a:t>
            </a:r>
            <a:r>
              <a:rPr lang="en-US" dirty="0"/>
              <a:t>(DTW)  distance  is  exceptionally  difficult  </a:t>
            </a:r>
            <a:r>
              <a:rPr lang="en-US" dirty="0" smtClean="0"/>
              <a:t>to beat”</a:t>
            </a:r>
          </a:p>
          <a:p>
            <a:pPr lvl="1"/>
            <a:r>
              <a:rPr lang="en-US" sz="1400" dirty="0" smtClean="0"/>
              <a:t>Xi</a:t>
            </a:r>
            <a:r>
              <a:rPr lang="en-US" sz="1400" i="1" dirty="0" smtClean="0"/>
              <a:t> et al. Fast time series </a:t>
            </a:r>
            <a:r>
              <a:rPr lang="en-US" sz="1400" i="1" dirty="0"/>
              <a:t>c</a:t>
            </a:r>
            <a:r>
              <a:rPr lang="en-US" sz="1400" i="1" dirty="0" smtClean="0"/>
              <a:t>lassification using </a:t>
            </a:r>
            <a:r>
              <a:rPr lang="en-US" sz="1400" i="1" dirty="0" err="1" smtClean="0"/>
              <a:t>numerosity</a:t>
            </a:r>
            <a:r>
              <a:rPr lang="en-US" sz="1400" i="1" dirty="0" smtClean="0"/>
              <a:t> reduction</a:t>
            </a:r>
            <a:r>
              <a:rPr lang="en-US" sz="1400" dirty="0" smtClean="0"/>
              <a:t>, ICML 2006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89620"/>
            <a:ext cx="8229600" cy="1143000"/>
          </a:xfrm>
        </p:spPr>
        <p:txBody>
          <a:bodyPr/>
          <a:lstStyle/>
          <a:p>
            <a:r>
              <a:rPr lang="en-US" altLang="en-US" dirty="0" smtClean="0"/>
              <a:t>Dynamic Time Warping, Recap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5263" y="1287463"/>
            <a:ext cx="8763000" cy="4525962"/>
          </a:xfrm>
        </p:spPr>
        <p:txBody>
          <a:bodyPr>
            <a:noAutofit/>
          </a:bodyPr>
          <a:lstStyle/>
          <a:p>
            <a:r>
              <a:rPr lang="en-US" altLang="en-US" sz="2400" dirty="0" smtClean="0"/>
              <a:t>It is oftentimes useful to use nearest neighbor classification to classify time series.</a:t>
            </a:r>
          </a:p>
          <a:p>
            <a:pPr lvl="1"/>
            <a:r>
              <a:rPr lang="en-US" altLang="en-US" sz="2000" dirty="0" smtClean="0"/>
              <a:t>Especially when we have very few training examples per class, or, in the extreme, only one training example per class.</a:t>
            </a:r>
          </a:p>
          <a:p>
            <a:r>
              <a:rPr lang="en-US" altLang="en-US" sz="2400" dirty="0" smtClean="0"/>
              <a:t>However, to use nearest neighbor classification, we need to define a meaningful distance measure between time series.</a:t>
            </a:r>
          </a:p>
          <a:p>
            <a:r>
              <a:rPr lang="en-US" altLang="en-US" sz="2400" dirty="0" smtClean="0"/>
              <a:t>The Euclidean distance works poorly because even slight misalignments can lead to large distance values.</a:t>
            </a:r>
          </a:p>
          <a:p>
            <a:r>
              <a:rPr lang="en-US" altLang="en-US" sz="2400" dirty="0" smtClean="0"/>
              <a:t>Dynamic Time Warping is based on computing an optimal alignment between two time series, and thus it can tolerate even large misalignments.</a:t>
            </a:r>
          </a:p>
          <a:p>
            <a:r>
              <a:rPr lang="en-US" altLang="en-US" sz="2400" dirty="0" smtClean="0"/>
              <a:t>The complexity of Dynamic Time Warping is quadratic to the length of the time series, but more efficient variants can also be used.</a:t>
            </a:r>
          </a:p>
          <a:p>
            <a:endParaRPr lang="en-US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5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</a:t>
            </a:r>
            <a:r>
              <a:rPr lang="en-US" dirty="0" err="1" smtClean="0"/>
              <a:t>dtw</a:t>
            </a:r>
            <a:r>
              <a:rPr lang="en-US" dirty="0" smtClean="0"/>
              <a:t> work?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Optional slides with additional information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162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The ASL Sign for "bicycle"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bicycle-fr.mp4.avi" descr="Short video clip of the ASL sign for &quot;bicycle&quot;" title="ASL sign for &quot;bicycle&quot;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0800" y="1447800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365578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a Warping Path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5320" y="1455730"/>
            <a:ext cx="9008680" cy="4876800"/>
          </a:xfrm>
        </p:spPr>
        <p:txBody>
          <a:bodyPr/>
          <a:lstStyle/>
          <a:p>
            <a:r>
              <a:rPr lang="en-US" sz="2400" b="1" u="sng" dirty="0" smtClean="0"/>
              <a:t>Warping path</a:t>
            </a:r>
            <a:r>
              <a:rPr lang="en-US" sz="2400" dirty="0" smtClean="0"/>
              <a:t> is an alternative term for an alignment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4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a Warping Path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5320" y="1455730"/>
                <a:ext cx="8914485" cy="48768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300" b="1" i="1" dirty="0">
                          <a:latin typeface="Cambria Math"/>
                        </a:rPr>
                        <m:t>𝑨</m:t>
                      </m:r>
                      <m:r>
                        <a:rPr lang="en-US" altLang="en-US" sz="2300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sz="23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2300" i="1" dirty="0">
                              <a:latin typeface="Cambria Math"/>
                            </a:rPr>
                            <m:t>(1, 1), (2, 2), (2, 3), (3, 4), (4, 5), (4, 6), (5, 7), (6, 7), (7, 8), (8, 9)</m:t>
                          </m:r>
                        </m:e>
                      </m:d>
                    </m:oMath>
                  </m:oMathPara>
                </a14:m>
                <a:endParaRPr lang="en-US" sz="2300" dirty="0"/>
              </a:p>
              <a:p>
                <a:endParaRPr lang="en-US" sz="1200" dirty="0" smtClean="0"/>
              </a:p>
              <a:p>
                <a:r>
                  <a:rPr lang="en-US" sz="2400" dirty="0" smtClean="0"/>
                  <a:t>We can visualize a warping path</a:t>
                </a:r>
                <a:r>
                  <a:rPr lang="en-US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dirty="0" smtClean="0"/>
                  <a:t> in 2D as follows:</a:t>
                </a:r>
              </a:p>
              <a:p>
                <a:r>
                  <a:rPr lang="en-US" sz="2400" dirty="0" smtClean="0"/>
                  <a:t>An element of </a:t>
                </a:r>
                <a14:m>
                  <m:oMath xmlns:m="http://schemas.openxmlformats.org/officeDocument/2006/math">
                    <m:r>
                      <a:rPr lang="en-US" altLang="en-US" sz="2400" b="1" i="1" dirty="0">
                        <a:latin typeface="Cambria Math"/>
                      </a:rPr>
                      <m:t>𝑨</m:t>
                    </m:r>
                  </m:oMath>
                </a14:m>
                <a:r>
                  <a:rPr lang="en-US" sz="2400" dirty="0" smtClean="0"/>
                  <a:t> corresponds to a colored cell in the 2D table.</a:t>
                </a:r>
                <a:br>
                  <a:rPr lang="en-US" sz="2400" dirty="0" smtClean="0"/>
                </a:br>
                <a:endParaRPr lang="en-US" sz="1200" dirty="0" smtClean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20" y="1455730"/>
                <a:ext cx="8914485" cy="4876800"/>
              </a:xfrm>
              <a:blipFill rotWithShape="1">
                <a:blip r:embed="rId2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2707489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42707489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1538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1538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000" t="-1538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400000" t="-1538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000" t="-1538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600000" t="-1538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700000" t="-1538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800000" t="-1538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900000" t="-1538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101538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201538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301538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401538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501538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601538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701538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t="-801538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37817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 smtClean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 smtClean="0"/>
                  <a:t>. </a:t>
                </a:r>
              </a:p>
              <a:p>
                <a:r>
                  <a:rPr lang="en-US" altLang="en-US" sz="2800" dirty="0" smtClean="0">
                    <a:solidFill>
                      <a:srgbClr val="FF0000"/>
                    </a:solidFill>
                  </a:rPr>
                  <a:t>Dynamic programming </a:t>
                </a:r>
                <a:r>
                  <a:rPr lang="en-US" altLang="en-US" sz="2800" dirty="0" smtClean="0"/>
                  <a:t>strategy:</a:t>
                </a:r>
              </a:p>
              <a:p>
                <a:pPr lvl="1"/>
                <a:r>
                  <a:rPr lang="en-US" altLang="en-US" sz="2400" dirty="0" smtClean="0"/>
                  <a:t>Break problem up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 err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sz="2400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altLang="en-US" sz="2400" i="1" dirty="0" err="1" smtClean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, where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/>
                      </a:rPr>
                      <m:t>1≤</m:t>
                    </m:r>
                    <m:r>
                      <a:rPr lang="en-US" altLang="en-US" sz="2400" b="0" i="1" smtClean="0">
                        <a:latin typeface="Cambria Math"/>
                      </a:rPr>
                      <m:t>𝑖</m:t>
                    </m:r>
                    <m:r>
                      <a:rPr lang="en-US" altLang="en-US" sz="2400" b="0" i="1" smtClean="0">
                        <a:latin typeface="Cambria Math"/>
                      </a:rPr>
                      <m:t>≤</m:t>
                    </m:r>
                    <m:r>
                      <a:rPr lang="en-US" altLang="en-US" sz="2400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latin typeface="Cambria Math"/>
                      </a:rPr>
                      <m:t>1≤</m:t>
                    </m:r>
                    <m:r>
                      <a:rPr lang="en-US" altLang="en-US" sz="2400" b="0" i="1" smtClean="0">
                        <a:latin typeface="Cambria Math"/>
                      </a:rPr>
                      <m:t>𝑗</m:t>
                    </m:r>
                    <m:r>
                      <a:rPr lang="en-US" altLang="en-US" sz="2400" i="1">
                        <a:latin typeface="Cambria Math"/>
                      </a:rPr>
                      <m:t>≤</m:t>
                    </m:r>
                    <m:r>
                      <a:rPr lang="en-US" altLang="en-US" sz="2400" b="0" i="1" smtClean="0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r>
                  <a:rPr lang="en-US" altLang="en-US" sz="2800" dirty="0" smtClean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,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/>
                          </a:rPr>
                          <m:t>,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 </a:t>
                </a:r>
              </a:p>
              <a:p>
                <a:r>
                  <a:rPr lang="en-US" altLang="en-US" sz="2800" dirty="0" smtClean="0"/>
                  <a:t>We need to solve every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 for every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en-US" sz="2800" dirty="0" smtClean="0"/>
                  <a:t> and 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en-US" sz="2800" dirty="0" smtClean="0"/>
                  <a:t>.</a:t>
                </a:r>
              </a:p>
              <a:p>
                <a:r>
                  <a:rPr lang="en-US" altLang="en-US" sz="2800" dirty="0" smtClean="0"/>
                  <a:t>Then, </a:t>
                </a:r>
                <a:r>
                  <a:rPr lang="en-US" altLang="en-US" sz="2800" dirty="0"/>
                  <a:t>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 is the solution to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𝑀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𝑁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.</a:t>
                </a:r>
                <a:endParaRPr lang="en-US" altLang="en-US" sz="2800" dirty="0"/>
              </a:p>
              <a:p>
                <a:pPr>
                  <a:buFontTx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522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>
                <a:blip r:embed="rId2"/>
                <a:stretch>
                  <a:fillRect l="-1220" t="-1348" r="-339" b="-2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 smtClean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318533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 smtClean="0"/>
                  <a:t>We break up the problem into </a:t>
                </a:r>
                <a:r>
                  <a:rPr lang="en-US" altLang="en-US" sz="2800" dirty="0"/>
                  <a:t>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 smtClean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,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/>
                          </a:rPr>
                          <m:t>,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 </a:t>
                </a:r>
              </a:p>
              <a:p>
                <a:r>
                  <a:rPr lang="en-US" altLang="en-US" sz="2800" dirty="0" smtClean="0">
                    <a:solidFill>
                      <a:srgbClr val="FF0000"/>
                    </a:solidFill>
                  </a:rPr>
                  <a:t>How do we start computing the optimal alignment?</a:t>
                </a:r>
              </a:p>
              <a:p>
                <a:pPr>
                  <a:buFontTx/>
                  <a:buNone/>
                </a:pPr>
                <a:endParaRPr lang="en-US" altLang="en-US" dirty="0" smtClean="0"/>
              </a:p>
            </p:txBody>
          </p:sp>
        </mc:Choice>
        <mc:Fallback xmlns="">
          <p:sp>
            <p:nvSpPr>
              <p:cNvPr id="522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177293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 smtClean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,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/>
                          </a:rPr>
                          <m:t>,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 </a:t>
                </a:r>
              </a:p>
              <a:p>
                <a:r>
                  <a:rPr lang="en-US" altLang="en-US" sz="2800" dirty="0" smtClean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>
                    <a:solidFill>
                      <a:srgbClr val="FF0000"/>
                    </a:solidFill>
                  </a:rPr>
                  <a:t>How is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400" dirty="0" smtClean="0">
                    <a:solidFill>
                      <a:srgbClr val="FF0000"/>
                    </a:solidFill>
                  </a:rPr>
                  <a:t> defined?</a:t>
                </a:r>
              </a:p>
              <a:p>
                <a:endParaRPr lang="en-US" altLang="en-US" dirty="0" smtClean="0"/>
              </a:p>
              <a:p>
                <a:pPr>
                  <a:buFontTx/>
                  <a:buNone/>
                </a:pPr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522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7518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2227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 smtClean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,</m:t>
                    </m:r>
                    <m:r>
                      <a:rPr lang="en-US" altLang="en-US" sz="2800" i="1" dirty="0" err="1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 smtClean="0">
                            <a:latin typeface="Cambria Math"/>
                          </a:rPr>
                          <m:t>,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</m:t>
                        </m:r>
                        <m:r>
                          <a:rPr lang="en-US" sz="2400" i="1" smtClean="0">
                            <a:latin typeface="Cambria Math"/>
                          </a:rPr>
                          <m:t> 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/>
                  <a:t>. </a:t>
                </a:r>
              </a:p>
              <a:p>
                <a:r>
                  <a:rPr lang="en-US" altLang="en-US" sz="2800" dirty="0" smtClean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 smtClean="0"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800" dirty="0" smtClean="0"/>
                  <a:t>: </a:t>
                </a:r>
              </a:p>
              <a:p>
                <a:pPr lvl="1"/>
                <a:r>
                  <a:rPr lang="en-US" altLang="en-US" sz="2400" dirty="0" smtClean="0"/>
                  <a:t>Find </a:t>
                </a:r>
                <a:r>
                  <a:rPr lang="en-US" altLang="en-US" sz="2400" dirty="0"/>
                  <a:t>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 smtClean="0"/>
              </a:p>
              <a:p>
                <a:pPr lvl="1"/>
                <a:r>
                  <a:rPr lang="en-US" altLang="en-US" sz="2400" dirty="0" smtClean="0">
                    <a:solidFill>
                      <a:srgbClr val="FF0000"/>
                    </a:solidFill>
                  </a:rPr>
                  <a:t>What is the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 smtClean="0">
                    <a:solidFill>
                      <a:srgbClr val="FF0000"/>
                    </a:solidFill>
                  </a:rPr>
                  <a:t>?</a:t>
                </a:r>
                <a:endParaRPr lang="en-US" altLang="en-US" sz="2400" dirty="0">
                  <a:solidFill>
                    <a:srgbClr val="FF0000"/>
                  </a:solidFill>
                </a:endParaRPr>
              </a:p>
              <a:p>
                <a:pPr>
                  <a:buFontTx/>
                  <a:buNone/>
                </a:pPr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5222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23615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3251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(1, 1)</m:t>
                    </m:r>
                  </m:oMath>
                </a14:m>
                <a:r>
                  <a:rPr lang="en-US" altLang="en-US" sz="2800" dirty="0"/>
                  <a:t>: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 smtClean="0"/>
              </a:p>
              <a:p>
                <a:pPr lvl="1"/>
                <a:r>
                  <a:rPr lang="en-US" altLang="en-US" sz="2400" dirty="0" smtClean="0"/>
                  <a:t>The optimal alignment is the </a:t>
                </a:r>
                <a:r>
                  <a:rPr lang="en-US" altLang="en-US" sz="2400" b="1" dirty="0" smtClean="0"/>
                  <a:t>only legal alignment</a:t>
                </a:r>
                <a:r>
                  <a:rPr lang="en-US" altLang="en-US" sz="2400" dirty="0" smtClean="0"/>
                  <a:t>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(1, 1)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endParaRPr lang="en-US" altLang="en-US" dirty="0" smtClean="0"/>
              </a:p>
              <a:p>
                <a:pPr>
                  <a:buFontTx/>
                  <a:buNone/>
                </a:pPr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5325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11546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Alignment for Problem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</a:rPr>
                      <m:t>(1, 1)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5320" y="2271055"/>
                <a:ext cx="8914485" cy="411785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>
                          <a:latin typeface="Cambria Math"/>
                        </a:rPr>
                        <m:t>𝑨</m:t>
                      </m:r>
                      <m:r>
                        <a:rPr lang="en-US" altLang="en-US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/>
                            </a:rPr>
                            <m:t>(1, 1)</m:t>
                          </m:r>
                          <m:r>
                            <a:rPr lang="en-US" altLang="en-US" i="1" dirty="0" smtClean="0"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20" y="2271055"/>
                <a:ext cx="8914485" cy="4117850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998354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0998354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1538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000" t="-1538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1538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00000" t="-1538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1538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0000" t="-1538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700000" t="-1538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00000" t="-1538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00000" t="-1538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1538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1538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1538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401538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501538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601538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01538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01538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80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(1, 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pPr lvl="1"/>
                <a:r>
                  <a:rPr lang="en-US" altLang="en-US" sz="2400" dirty="0">
                    <a:solidFill>
                      <a:srgbClr val="FF0000"/>
                    </a:solidFill>
                  </a:rPr>
                  <a:t>How is 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(1, </m:t>
                    </m:r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defined</a:t>
                </a:r>
                <a:r>
                  <a:rPr lang="en-US" altLang="en-US" sz="2400" dirty="0" smtClean="0">
                    <a:solidFill>
                      <a:srgbClr val="FF0000"/>
                    </a:solidFill>
                  </a:rPr>
                  <a:t>?</a:t>
                </a:r>
                <a:endParaRPr lang="en-US" altLang="en-US" sz="2400" dirty="0"/>
              </a:p>
              <a:p>
                <a:pPr>
                  <a:buFontTx/>
                  <a:buNone/>
                </a:pPr>
                <a:endParaRPr lang="en-US" altLang="en-US" dirty="0" smtClean="0"/>
              </a:p>
              <a:p>
                <a:endParaRPr lang="en-US" altLang="en-US" dirty="0" smtClean="0"/>
              </a:p>
            </p:txBody>
          </p:sp>
        </mc:Choice>
        <mc:Fallback xmlns="">
          <p:sp>
            <p:nvSpPr>
              <p:cNvPr id="542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38585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4275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(1, 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pPr lvl="1"/>
                <a:r>
                  <a:rPr lang="en-US" altLang="en-US" sz="2400" dirty="0" smtClean="0"/>
                  <a:t>Find </a:t>
                </a:r>
                <a:r>
                  <a:rPr lang="en-US" altLang="en-US" sz="2400" dirty="0"/>
                  <a:t>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</a:t>
                </a:r>
                <a:r>
                  <a:rPr lang="en-US" altLang="en-US" sz="2400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</a:p>
              <a:p>
                <a:pPr lvl="1"/>
                <a:r>
                  <a:rPr lang="en-US" altLang="en-US" sz="2400" dirty="0">
                    <a:solidFill>
                      <a:srgbClr val="FF0000"/>
                    </a:solidFill>
                  </a:rPr>
                  <a:t>What is the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?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5427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3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916205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2918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Series 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69375" y="1607520"/>
            <a:ext cx="25728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Suppose our</a:t>
            </a:r>
            <a:br>
              <a:rPr lang="en-US" sz="2400" dirty="0" smtClean="0"/>
            </a:br>
            <a:r>
              <a:rPr lang="en-US" sz="2400" dirty="0" smtClean="0"/>
              <a:t>training set only</a:t>
            </a:r>
            <a:br>
              <a:rPr lang="en-US" sz="2400" dirty="0" smtClean="0"/>
            </a:br>
            <a:r>
              <a:rPr lang="en-US" sz="2400" dirty="0" smtClean="0"/>
              <a:t>contains those </a:t>
            </a:r>
            <a:br>
              <a:rPr lang="en-US" sz="2400" dirty="0" smtClean="0"/>
            </a:br>
            <a:r>
              <a:rPr lang="en-US" sz="2400" dirty="0" smtClean="0"/>
              <a:t>two signs: "AGAIN"</a:t>
            </a:r>
            <a:br>
              <a:rPr lang="en-US" sz="2400" dirty="0" smtClean="0"/>
            </a:br>
            <a:r>
              <a:rPr lang="en-US" sz="2400" dirty="0" smtClean="0"/>
              <a:t>and "BICYCLE".</a:t>
            </a:r>
          </a:p>
          <a:p>
            <a:endParaRPr lang="en-US" sz="2400" dirty="0"/>
          </a:p>
          <a:p>
            <a:r>
              <a:rPr lang="en-US" sz="2400" dirty="0" smtClean="0"/>
              <a:t>We get this test </a:t>
            </a:r>
            <a:br>
              <a:rPr lang="en-US" sz="2400" dirty="0" smtClean="0"/>
            </a:br>
            <a:r>
              <a:rPr lang="en-US" sz="2400" dirty="0" smtClean="0"/>
              <a:t>sign.</a:t>
            </a:r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Does it mean </a:t>
            </a:r>
            <a:br>
              <a:rPr lang="en-US" sz="2400" dirty="0" smtClean="0"/>
            </a:br>
            <a:r>
              <a:rPr lang="en-US" sz="2400" dirty="0" smtClean="0"/>
              <a:t>"</a:t>
            </a:r>
            <a:r>
              <a:rPr lang="en-US" sz="2400" dirty="0"/>
              <a:t>AGAIN</a:t>
            </a:r>
            <a:r>
              <a:rPr lang="en-US" sz="2400" dirty="0" smtClean="0"/>
              <a:t>", or </a:t>
            </a:r>
            <a:br>
              <a:rPr lang="en-US" sz="2400" dirty="0" smtClean="0"/>
            </a:br>
            <a:r>
              <a:rPr lang="en-US" sz="2400" dirty="0" smtClean="0"/>
              <a:t>"BICYCLE"?</a:t>
            </a:r>
          </a:p>
        </p:txBody>
      </p:sp>
      <p:pic>
        <p:nvPicPr>
          <p:cNvPr id="3" name="again_tyler.avi" descr="Short video clip of the ASL sign to be identified" title="What ASL sign is this?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585" y="145573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61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(1, </m:t>
                    </m:r>
                    <m:r>
                      <a:rPr lang="en-US" altLang="en-US" sz="2800" i="1" dirty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 smtClean="0"/>
              </a:p>
              <a:p>
                <a:pPr lvl="1"/>
                <a:r>
                  <a:rPr lang="en-US" altLang="en-US" sz="2400" dirty="0" smtClean="0"/>
                  <a:t>Optimal alignment: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altLang="en-US" sz="2400" i="1">
                            <a:latin typeface="Cambria Math"/>
                          </a:rPr>
                          <m:t>(1, 1), (1, 2), …, (1, </m:t>
                        </m:r>
                        <m:r>
                          <a:rPr lang="pl-PL" altLang="en-US" sz="2400" i="1">
                            <a:latin typeface="Cambria Math"/>
                          </a:rPr>
                          <m:t>𝑗</m:t>
                        </m:r>
                        <m:r>
                          <a:rPr lang="pl-PL" altLang="en-US" sz="2400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is matched with each of the first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altLang="en-US" sz="2400" dirty="0" smtClean="0"/>
                  <a:t> elements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552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223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4415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7079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Alignment for Problem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</a:rPr>
                      <m:t>(</m:t>
                    </m:r>
                    <m:r>
                      <a:rPr lang="en-US" altLang="en-US" b="0" i="1" dirty="0" smtClean="0">
                        <a:latin typeface="Cambria Math"/>
                      </a:rPr>
                      <m:t>1</m:t>
                    </m:r>
                    <m:r>
                      <a:rPr lang="en-US" altLang="en-US" i="1" dirty="0">
                        <a:latin typeface="Cambria Math"/>
                      </a:rPr>
                      <m:t>, </m:t>
                    </m:r>
                    <m:r>
                      <a:rPr lang="en-US" altLang="en-US" b="0" i="1" dirty="0" smtClean="0">
                        <a:latin typeface="Cambria Math"/>
                      </a:rPr>
                      <m:t>5</m:t>
                    </m:r>
                    <m:r>
                      <a:rPr lang="en-US" altLang="en-US" i="1" dirty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5320" y="2290575"/>
                <a:ext cx="8914485" cy="8348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/>
                        </a:rPr>
                        <m:t>𝑨</m:t>
                      </m:r>
                      <m:r>
                        <a:rPr lang="en-US" altLang="en-US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/>
                            </a:rPr>
                            <m:t>(1, 1), (</m:t>
                          </m:r>
                          <m:r>
                            <a:rPr lang="en-US" altLang="en-US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,2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1,3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1,4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1,5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20" y="2290575"/>
                <a:ext cx="8914485" cy="83484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501505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1501505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1538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000" t="-1538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1538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00000" t="-1538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1538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0000" t="-1538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700000" t="-1538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00000" t="-1538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00000" t="-1538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1538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1538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1538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401538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501538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601538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01538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01538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7823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1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</a:p>
              <a:p>
                <a:pPr lvl="1"/>
                <a:r>
                  <a:rPr lang="en-US" altLang="en-US" sz="2400" dirty="0">
                    <a:solidFill>
                      <a:srgbClr val="FF0000"/>
                    </a:solidFill>
                  </a:rPr>
                  <a:t>How is 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𝑖</m:t>
                    </m:r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alt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1</m:t>
                    </m:r>
                    <m:r>
                      <a:rPr lang="en-US" altLang="en-US" sz="2400" i="1" dirty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defined?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552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4415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17037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1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 smtClean="0"/>
              </a:p>
              <a:p>
                <a:pPr lvl="1"/>
                <a:r>
                  <a:rPr lang="en-US" altLang="en-US" sz="2400" dirty="0" smtClean="0">
                    <a:solidFill>
                      <a:srgbClr val="FF0000"/>
                    </a:solidFill>
                  </a:rPr>
                  <a:t>What </a:t>
                </a:r>
                <a:r>
                  <a:rPr lang="en-US" altLang="en-US" sz="2400" dirty="0">
                    <a:solidFill>
                      <a:srgbClr val="FF0000"/>
                    </a:solidFill>
                  </a:rPr>
                  <a:t>is the optimal alignment bet</a:t>
                </a:r>
                <a:r>
                  <a:rPr lang="en-US" altLang="en-US" sz="2400" dirty="0" smtClean="0">
                    <a:solidFill>
                      <a:srgbClr val="FF0000"/>
                    </a:solidFill>
                  </a:rPr>
                  <a:t>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solidFill>
                      <a:srgbClr val="FF0000"/>
                    </a:solidFill>
                  </a:rPr>
                  <a:t>?</a:t>
                </a:r>
                <a:endParaRPr lang="en-US" altLang="en-US" sz="2400" dirty="0"/>
              </a:p>
            </p:txBody>
          </p:sp>
        </mc:Choice>
        <mc:Fallback xmlns="">
          <p:sp>
            <p:nvSpPr>
              <p:cNvPr id="552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1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4415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4616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5299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1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sz="2400" i="1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</a:t>
                </a:r>
                <a:endParaRPr lang="en-US" altLang="en-US" sz="2400" dirty="0" smtClean="0"/>
              </a:p>
              <a:p>
                <a:pPr lvl="1"/>
                <a:r>
                  <a:rPr lang="en-US" altLang="en-US" sz="2400" dirty="0" smtClean="0"/>
                  <a:t>Optimal alignment: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altLang="en-US" sz="2400" i="1">
                            <a:latin typeface="Cambria Math"/>
                          </a:rPr>
                          <m:t>(1, 1), (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2</m:t>
                        </m:r>
                        <m:r>
                          <a:rPr lang="pl-PL" altLang="en-US" sz="2400" i="1" smtClean="0">
                            <a:latin typeface="Cambria Math"/>
                          </a:rPr>
                          <m:t>,</m:t>
                        </m:r>
                        <m:r>
                          <a:rPr lang="pl-PL" altLang="en-US" sz="2400" i="1">
                            <a:latin typeface="Cambria Math"/>
                          </a:rPr>
                          <m:t> 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1</m:t>
                        </m:r>
                        <m:r>
                          <a:rPr lang="pl-PL" altLang="en-US" sz="2400" i="1">
                            <a:latin typeface="Cambria Math"/>
                          </a:rPr>
                          <m:t>), …, (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pl-PL" altLang="en-US" sz="2400" i="1">
                            <a:latin typeface="Cambria Math"/>
                          </a:rPr>
                          <m:t>, 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1</m:t>
                        </m:r>
                        <m:r>
                          <a:rPr lang="pl-PL" altLang="en-US" sz="2400" i="1"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 smtClean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/>
                          </a:rPr>
                          <m:t>𝒚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is matched with each of the first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altLang="en-US" sz="2400" dirty="0" smtClean="0"/>
                  <a:t> elements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</p:txBody>
          </p:sp>
        </mc:Choice>
        <mc:Fallback xmlns="">
          <p:sp>
            <p:nvSpPr>
              <p:cNvPr id="5529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65238"/>
                <a:ext cx="8991600" cy="4525962"/>
              </a:xfrm>
              <a:blipFill rotWithShape="1">
                <a:blip r:embed="rId2"/>
                <a:stretch>
                  <a:fillRect l="-1220" t="-1213" r="-949" b="-20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64415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46164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Alignment for Problem </a:t>
                </a:r>
                <a14:m>
                  <m:oMath xmlns:m="http://schemas.openxmlformats.org/officeDocument/2006/math">
                    <m:r>
                      <a:rPr lang="en-US" altLang="en-US" i="1" dirty="0">
                        <a:latin typeface="Cambria Math"/>
                      </a:rPr>
                      <m:t>(</m:t>
                    </m:r>
                    <m:r>
                      <a:rPr lang="en-US" altLang="en-US" b="0" i="1" dirty="0" smtClean="0">
                        <a:latin typeface="Cambria Math"/>
                      </a:rPr>
                      <m:t>5</m:t>
                    </m:r>
                    <m:r>
                      <a:rPr lang="en-US" altLang="en-US" i="1" dirty="0">
                        <a:latin typeface="Cambria Math"/>
                      </a:rPr>
                      <m:t>, 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613" b="-17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135320" y="2290575"/>
                <a:ext cx="8914485" cy="834845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b="1" i="1" dirty="0" smtClean="0">
                          <a:latin typeface="Cambria Math"/>
                        </a:rPr>
                        <m:t>𝑨</m:t>
                      </m:r>
                      <m:r>
                        <a:rPr lang="en-US" altLang="en-US" i="1" dirty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i="1" dirty="0">
                              <a:latin typeface="Cambria Math"/>
                            </a:rPr>
                            <m:t>(1, 1), (2, 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3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4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), (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5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, </m:t>
                          </m:r>
                          <m:r>
                            <a:rPr lang="en-US" altLang="en-US" b="0" i="1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altLang="en-US" i="1" dirty="0">
                              <a:latin typeface="Cambria Math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5320" y="2290575"/>
                <a:ext cx="8914485" cy="834845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132864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60960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 smtClean="0"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1" i="1"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8132864"/>
                  </p:ext>
                </p:extLst>
              </p:nvPr>
            </p:nvGraphicFramePr>
            <p:xfrm>
              <a:off x="1524000" y="3126325"/>
              <a:ext cx="6096000" cy="35661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  <a:gridCol w="609600"/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100000" t="-1538" r="-8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000" t="-1538" r="-7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300000" t="-1538" r="-6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400000" t="-1538" r="-5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500000" t="-1538" r="-4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600000" t="-1538" r="-3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700000" t="-1538" r="-2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800000" t="-1538" r="-100000" b="-8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00000" t="-1538" b="-801538"/>
                          </a:stretch>
                        </a:blipFill>
                      </a:tcPr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101538" r="-900000" b="-7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201538" r="-900000" b="-6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301538" r="-900000" b="-5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401538" r="-900000" b="-4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501538" r="-900000" b="-3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601538" r="-900000" b="-2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701538" r="-900000" b="-10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t="-801538" r="-900000" b="-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>
                        <a:noFill/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786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255783"/>
                <a:ext cx="8991600" cy="4525962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altLang="en-US" sz="2800" dirty="0"/>
                      <m:t>. </m:t>
                    </m:r>
                  </m:oMath>
                </a14:m>
                <a:endParaRPr lang="en-US" altLang="en-US" sz="2800" dirty="0"/>
              </a:p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/>
                      </a:rPr>
                      <m:t>𝑿</m:t>
                    </m:r>
                    <m:r>
                      <a:rPr lang="en-US" sz="2800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/>
                          </a:rPr>
                          <m:t>,…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. </a:t>
                </a:r>
                <a:endParaRPr lang="en-US" sz="2800" b="1" i="1" dirty="0">
                  <a:latin typeface="Cambria Math"/>
                </a:endParaRPr>
              </a:p>
              <a:p>
                <a:r>
                  <a:rPr lang="en-US" altLang="en-US" sz="2800" dirty="0" smtClean="0"/>
                  <a:t>We </a:t>
                </a:r>
                <a:r>
                  <a:rPr lang="en-US" altLang="en-US" sz="2800" dirty="0"/>
                  <a:t>want to find the optimal alignment between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𝑿</m:t>
                    </m:r>
                  </m:oMath>
                </a14:m>
                <a:r>
                  <a:rPr lang="en-US" alt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/>
                      </a:rPr>
                      <m:t>𝒀</m:t>
                    </m:r>
                  </m:oMath>
                </a14:m>
                <a:r>
                  <a:rPr lang="en-US" altLang="en-US" sz="2800" dirty="0"/>
                  <a:t>. </a:t>
                </a:r>
              </a:p>
              <a:p>
                <a:r>
                  <a:rPr lang="en-US" altLang="en-US" sz="2800" dirty="0"/>
                  <a:t>We break up the problem into a 2D array of smaller, interrelated problems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800" i="1" dirty="0" err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 dirty="0" err="1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800" dirty="0"/>
                  <a:t>, where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𝑖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𝑀</m:t>
                    </m:r>
                  </m:oMath>
                </a14:m>
                <a:r>
                  <a:rPr lang="en-US" alt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/>
                      </a:rPr>
                      <m:t>1≤</m:t>
                    </m:r>
                    <m:r>
                      <a:rPr lang="en-US" altLang="en-US" sz="2800" i="1">
                        <a:latin typeface="Cambria Math"/>
                      </a:rPr>
                      <m:t>𝑗</m:t>
                    </m:r>
                    <m:r>
                      <a:rPr lang="en-US" altLang="en-US" sz="2800" i="1">
                        <a:latin typeface="Cambria Math"/>
                      </a:rPr>
                      <m:t>≤</m:t>
                    </m:r>
                    <m:r>
                      <a:rPr lang="en-US" altLang="en-US" sz="2800" i="1">
                        <a:latin typeface="Cambria Math"/>
                      </a:rPr>
                      <m:t>𝑁</m:t>
                    </m:r>
                  </m:oMath>
                </a14:m>
                <a:r>
                  <a:rPr lang="en-US" altLang="en-US" sz="2800" dirty="0"/>
                  <a:t>.</a:t>
                </a:r>
              </a:p>
              <a:p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 err="1">
                        <a:latin typeface="Cambria Math"/>
                      </a:rPr>
                      <m:t>𝑖</m:t>
                    </m:r>
                    <m:r>
                      <a:rPr lang="en-US" altLang="en-US" sz="2800" i="1" dirty="0" err="1">
                        <a:latin typeface="Cambria Math"/>
                      </a:rPr>
                      <m:t>,</m:t>
                    </m:r>
                    <m:r>
                      <a:rPr lang="en-US" altLang="en-US" sz="2800" i="1" dirty="0" err="1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 </a:t>
                </a:r>
              </a:p>
              <a:p>
                <a:pPr lvl="1"/>
                <a:r>
                  <a:rPr lang="en-US" altLang="en-US" sz="2400" dirty="0"/>
                  <a:t>find optimal alignment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…,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, …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latin typeface="Cambria Math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/>
                  <a:t>. </a:t>
                </a:r>
              </a:p>
              <a:p>
                <a:r>
                  <a:rPr lang="en-US" altLang="en-US" sz="2800" dirty="0"/>
                  <a:t>Solve 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pPr lvl="1"/>
                <a:r>
                  <a:rPr lang="en-US" altLang="en-US" sz="2400" dirty="0" smtClean="0"/>
                  <a:t>Here is where dynamic programming comes into play.</a:t>
                </a:r>
              </a:p>
              <a:p>
                <a:pPr lvl="1"/>
                <a:r>
                  <a:rPr lang="en-US" altLang="en-US" sz="2400" dirty="0" smtClean="0"/>
                  <a:t>The solution can be obtained from the solutions to </a:t>
                </a:r>
                <a:r>
                  <a:rPr lang="en-US" altLang="en-US" sz="2400" dirty="0"/>
                  <a:t>problem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400" b="0" i="1" dirty="0" smtClean="0">
                            <a:latin typeface="Cambria Math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, </a:t>
                </a:r>
                <a:r>
                  <a:rPr lang="en-US" altLang="en-US" sz="24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(</m:t>
                    </m:r>
                    <m:r>
                      <a:rPr lang="en-US" altLang="en-US" sz="2400" i="1" dirty="0">
                        <a:latin typeface="Cambria Math"/>
                      </a:rPr>
                      <m:t>𝑖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−1</m:t>
                    </m:r>
                    <m:r>
                      <a:rPr lang="en-US" altLang="en-US" sz="2400" i="1" dirty="0">
                        <a:latin typeface="Cambria Math"/>
                      </a:rPr>
                      <m:t>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,</a:t>
                </a:r>
                <a:r>
                  <a:rPr lang="en-US" altLang="en-US" sz="2400" dirty="0"/>
                  <a:t> 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(</m:t>
                    </m:r>
                    <m:r>
                      <a:rPr lang="en-US" altLang="en-US" sz="2400" i="1" dirty="0">
                        <a:latin typeface="Cambria Math"/>
                      </a:rPr>
                      <m:t>𝑖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−1</m:t>
                    </m:r>
                    <m:r>
                      <a:rPr lang="en-US" altLang="en-US" sz="2400" i="1" dirty="0">
                        <a:latin typeface="Cambria Math"/>
                      </a:rPr>
                      <m:t>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−1</m:t>
                    </m:r>
                    <m:r>
                      <a:rPr lang="en-US" alt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endParaRPr lang="en-US" altLang="en-US" sz="2400" dirty="0"/>
              </a:p>
            </p:txBody>
          </p:sp>
        </mc:Choice>
        <mc:Fallback xmlns="">
          <p:sp>
            <p:nvSpPr>
              <p:cNvPr id="583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255783"/>
                <a:ext cx="8991600" cy="4525962"/>
              </a:xfrm>
              <a:blipFill rotWithShape="1">
                <a:blip r:embed="rId2"/>
                <a:stretch>
                  <a:fillRect l="-1220" r="-949" b="-19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423912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8371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</p:spPr>
            <p:txBody>
              <a:bodyPr>
                <a:noAutofit/>
              </a:bodyPr>
              <a:lstStyle/>
              <a:p>
                <a:r>
                  <a:rPr lang="en-US" altLang="en-US" sz="2800" dirty="0" smtClean="0"/>
                  <a:t>Solving </a:t>
                </a:r>
                <a:r>
                  <a:rPr lang="en-US" altLang="en-US" sz="2800" dirty="0"/>
                  <a:t>problem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/>
                      </a:rPr>
                      <m:t>(</m:t>
                    </m:r>
                    <m:r>
                      <a:rPr lang="en-US" altLang="en-US" sz="2800" i="1" dirty="0">
                        <a:latin typeface="Cambria Math"/>
                      </a:rPr>
                      <m:t>𝑖</m:t>
                    </m:r>
                    <m:r>
                      <a:rPr lang="en-US" altLang="en-US" sz="2800" i="1" dirty="0">
                        <a:latin typeface="Cambria Math"/>
                      </a:rPr>
                      <m:t>, </m:t>
                    </m:r>
                    <m:r>
                      <a:rPr lang="en-US" altLang="en-US" sz="2800" b="0" i="1" dirty="0" smtClean="0">
                        <a:latin typeface="Cambria Math"/>
                      </a:rPr>
                      <m:t>𝑗</m:t>
                    </m:r>
                    <m:r>
                      <a:rPr lang="en-US" altLang="en-US" sz="28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800" dirty="0"/>
                  <a:t>:</a:t>
                </a:r>
                <a:endParaRPr lang="en-US" altLang="en-US" sz="2800" dirty="0" smtClean="0"/>
              </a:p>
              <a:p>
                <a:r>
                  <a:rPr lang="en-US" altLang="en-US" sz="2800" dirty="0" smtClean="0"/>
                  <a:t>Look at the following three alignments:</a:t>
                </a:r>
              </a:p>
              <a:p>
                <a:pPr lvl="1"/>
                <a:r>
                  <a:rPr lang="en-US" altLang="en-US" sz="24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𝑗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 smtClean="0"/>
                  <a:t> be the solution to problem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𝑗</m:t>
                        </m:r>
                        <m:r>
                          <a:rPr lang="en-US" altLang="en-US" sz="2400" b="0" i="1" dirty="0" smtClean="0">
                            <a:latin typeface="Cambria Math"/>
                          </a:rPr>
                          <m:t>−1</m:t>
                        </m:r>
                      </m:e>
                    </m:d>
                    <m:r>
                      <a:rPr lang="en-US" altLang="en-US" sz="2400" b="0" i="1" dirty="0" smtClean="0">
                        <a:latin typeface="Cambria Math"/>
                      </a:rPr>
                      <m:t>.</m:t>
                    </m:r>
                  </m:oMath>
                </a14:m>
                <a:endParaRPr lang="en-US" altLang="en-US" sz="2400" b="0" dirty="0" smtClean="0"/>
              </a:p>
              <a:p>
                <a:pPr lvl="1"/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−1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solution to problem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sz="2400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sz="2400" b="0" i="1" dirty="0" smtClean="0">
                            <a:latin typeface="Cambria Math"/>
                          </a:rPr>
                          <m:t>−1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sz="2400" i="1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sz="2400" dirty="0" smtClean="0"/>
                  <a:t>.</a:t>
                </a:r>
              </a:p>
              <a:p>
                <a:pPr lvl="1"/>
                <a:r>
                  <a:rPr lang="en-US" altLang="en-US" sz="2400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400" i="1">
                            <a:latin typeface="Cambria Math"/>
                          </a:rPr>
                          <m:t>𝑖</m:t>
                        </m:r>
                        <m:r>
                          <a:rPr lang="en-US" altLang="en-US" sz="2400" b="0" i="1" smtClean="0">
                            <a:latin typeface="Cambria Math"/>
                          </a:rPr>
                          <m:t>−1</m:t>
                        </m:r>
                        <m:r>
                          <a:rPr lang="en-US" altLang="en-US" sz="2400" i="1">
                            <a:latin typeface="Cambria Math"/>
                          </a:rPr>
                          <m:t>,</m:t>
                        </m:r>
                        <m:r>
                          <a:rPr lang="en-US" altLang="en-US" sz="2400" i="1">
                            <a:latin typeface="Cambria Math"/>
                          </a:rPr>
                          <m:t>𝑗</m:t>
                        </m:r>
                        <m:r>
                          <a:rPr lang="en-US" altLang="en-US" sz="24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400" dirty="0"/>
                  <a:t> be the solution to problem</a:t>
                </a:r>
                <a14:m>
                  <m:oMath xmlns:m="http://schemas.openxmlformats.org/officeDocument/2006/math">
                    <m:r>
                      <a:rPr lang="en-US" altLang="en-US" sz="2400" i="1" dirty="0">
                        <a:latin typeface="Cambria Math"/>
                      </a:rPr>
                      <m:t>(</m:t>
                    </m:r>
                    <m:r>
                      <a:rPr lang="en-US" altLang="en-US" sz="2400" i="1" dirty="0">
                        <a:latin typeface="Cambria Math"/>
                      </a:rPr>
                      <m:t>𝑖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−1</m:t>
                    </m:r>
                    <m:r>
                      <a:rPr lang="en-US" altLang="en-US" sz="2400" i="1" dirty="0">
                        <a:latin typeface="Cambria Math"/>
                      </a:rPr>
                      <m:t>, </m:t>
                    </m:r>
                    <m:r>
                      <a:rPr lang="en-US" altLang="en-US" sz="2400" i="1" dirty="0">
                        <a:latin typeface="Cambria Math"/>
                      </a:rPr>
                      <m:t>𝑗</m:t>
                    </m:r>
                    <m:r>
                      <a:rPr lang="en-US" altLang="en-US" sz="2400" b="0" i="1" dirty="0" smtClean="0">
                        <a:latin typeface="Cambria Math"/>
                      </a:rPr>
                      <m:t>−1</m:t>
                    </m:r>
                    <m:r>
                      <a:rPr lang="en-US" altLang="en-US" sz="2400" i="1" dirty="0">
                        <a:latin typeface="Cambria Math"/>
                      </a:rPr>
                      <m:t>)</m:t>
                    </m:r>
                  </m:oMath>
                </a14:m>
                <a:r>
                  <a:rPr lang="en-US" altLang="en-US" sz="2400" dirty="0" smtClean="0"/>
                  <a:t>.</a:t>
                </a:r>
                <a:endParaRPr lang="en-US" altLang="en-US" sz="2400" dirty="0"/>
              </a:p>
              <a:p>
                <a:r>
                  <a:rPr lang="en-US" altLang="en-US" sz="2800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800" b="1" i="1" smtClean="0"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en-US" sz="2800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en-US" altLang="en-US" sz="2800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altLang="en-US" sz="2800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en-US" sz="2800" b="0" i="1" dirty="0" smtClean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 be the alignment among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800" i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>
                            <a:latin typeface="Cambria Math"/>
                          </a:rPr>
                          <m:t>𝑗</m:t>
                        </m:r>
                        <m:r>
                          <a:rPr lang="en-US" altLang="en-US" sz="28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800" i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>
                            <a:latin typeface="Cambria Math"/>
                          </a:rPr>
                          <m:t>,</m:t>
                        </m:r>
                        <m:r>
                          <a:rPr lang="en-US" altLang="en-US" sz="2800" i="1">
                            <a:latin typeface="Cambria Math"/>
                          </a:rPr>
                          <m:t>𝑗</m:t>
                        </m:r>
                        <m:r>
                          <a:rPr lang="en-US" altLang="en-US" sz="28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800" b="1" i="1" dirty="0">
                            <a:latin typeface="Cambria Math"/>
                          </a:rPr>
                          <m:t>𝑨</m:t>
                        </m:r>
                      </m:e>
                      <m:sub>
                        <m:r>
                          <a:rPr lang="en-US" altLang="en-US" sz="2800" i="1">
                            <a:latin typeface="Cambria Math"/>
                          </a:rPr>
                          <m:t>𝑖</m:t>
                        </m:r>
                        <m:r>
                          <a:rPr lang="en-US" altLang="en-US" sz="2800" i="1">
                            <a:latin typeface="Cambria Math"/>
                          </a:rPr>
                          <m:t>−1,</m:t>
                        </m:r>
                        <m:r>
                          <a:rPr lang="en-US" altLang="en-US" sz="2800" i="1">
                            <a:latin typeface="Cambria Math"/>
                          </a:rPr>
                          <m:t>𝑗</m:t>
                        </m:r>
                        <m:r>
                          <a:rPr lang="en-US" altLang="en-US" sz="2800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en-US" sz="2800" dirty="0" smtClean="0"/>
                  <a:t> with the smallest cost.</a:t>
                </a:r>
              </a:p>
              <a:p>
                <a:pPr marL="342900" lvl="1" indent="-342900">
                  <a:buFont typeface="Arial" pitchFamily="34" charset="0"/>
                  <a:buChar char="•"/>
                </a:pPr>
                <a:r>
                  <a:rPr lang="en-US" altLang="en-US" dirty="0" smtClean="0"/>
                  <a:t>Then, the solution to problem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b="0" i="1" dirty="0" smtClean="0">
                            <a:latin typeface="Cambria Math"/>
                          </a:rPr>
                          <m:t>,</m:t>
                        </m:r>
                        <m:r>
                          <a:rPr lang="en-US" altLang="en-US" i="1" dirty="0">
                            <a:latin typeface="Cambria Math"/>
                          </a:rPr>
                          <m:t> </m:t>
                        </m:r>
                        <m:r>
                          <a:rPr lang="en-US" altLang="en-US" i="1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dirty="0" smtClean="0"/>
                  <a:t> is obtained by appending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en-US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i="1" dirty="0">
                            <a:latin typeface="Cambria Math"/>
                          </a:rPr>
                          <m:t>, </m:t>
                        </m:r>
                        <m:r>
                          <a:rPr lang="en-US" altLang="en-US" i="1" dirty="0">
                            <a:latin typeface="Cambria Math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altLang="en-US" dirty="0" smtClean="0"/>
                  <a:t> to the end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b="1" i="1">
                                <a:latin typeface="Cambria Math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en-US" i="1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  <m:sub>
                        <m:r>
                          <a:rPr lang="en-US" altLang="en-US" i="1" dirty="0">
                            <a:latin typeface="Cambria Math"/>
                          </a:rPr>
                          <m:t>𝑖</m:t>
                        </m:r>
                        <m:r>
                          <a:rPr lang="en-US" altLang="en-US" i="1" dirty="0">
                            <a:latin typeface="Cambria Math"/>
                          </a:rPr>
                          <m:t>,</m:t>
                        </m:r>
                        <m:r>
                          <a:rPr lang="en-US" altLang="en-US" i="1" dirty="0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.</a:t>
                </a:r>
                <a:endParaRPr lang="en-US" altLang="en-US" dirty="0"/>
              </a:p>
              <a:p>
                <a:endParaRPr lang="en-US" altLang="en-US" sz="2800" dirty="0" smtClean="0"/>
              </a:p>
            </p:txBody>
          </p:sp>
        </mc:Choice>
        <mc:Fallback xmlns="">
          <p:sp>
            <p:nvSpPr>
              <p:cNvPr id="5837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76200" y="1112838"/>
                <a:ext cx="8991600" cy="4525962"/>
              </a:xfrm>
              <a:blipFill rotWithShape="1">
                <a:blip r:embed="rId2"/>
                <a:stretch>
                  <a:fillRect l="-1220" t="-1213" b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165515"/>
            <a:ext cx="8229600" cy="863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/>
              <a:t>Finding the Optimal Alignment</a:t>
            </a:r>
          </a:p>
        </p:txBody>
      </p:sp>
    </p:spTree>
    <p:extLst>
      <p:ext uri="{BB962C8B-B14F-4D97-AF65-F5344CB8AC3E}">
        <p14:creationId xmlns:p14="http://schemas.microsoft.com/office/powerpoint/2010/main" val="298678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Representing Signs as Time Series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</p:spPr>
            <p:txBody>
              <a:bodyPr/>
              <a:lstStyle/>
              <a:p>
                <a:r>
                  <a:rPr lang="en-US" dirty="0" smtClean="0"/>
                  <a:t>A sign is a video (or part of a video).</a:t>
                </a:r>
              </a:p>
              <a:p>
                <a:r>
                  <a:rPr lang="en-US" dirty="0" smtClean="0"/>
                  <a:t>A video is a sequence of frames.</a:t>
                </a:r>
              </a:p>
              <a:p>
                <a:pPr lvl="1"/>
                <a:r>
                  <a:rPr lang="en-US" dirty="0" smtClean="0"/>
                  <a:t>A sequence of images, which, when displayed rapidly in succession, create the illusion of motion.</a:t>
                </a:r>
              </a:p>
              <a:p>
                <a:r>
                  <a:rPr lang="en-US" dirty="0" smtClean="0"/>
                  <a:t>At every frame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 smtClean="0"/>
                  <a:t>, we extract a </a:t>
                </a:r>
                <a:r>
                  <a:rPr lang="en-US" b="1" u="sng" dirty="0" smtClean="0"/>
                  <a:t>feature vector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How should we define the feature vector? This is a (challenging) computer vision problem. </a:t>
                </a:r>
              </a:p>
              <a:p>
                <a:pPr lvl="1"/>
                <a:r>
                  <a:rPr lang="en-US" dirty="0" smtClean="0"/>
                  <a:t>The methods we will discuss work with </a:t>
                </a:r>
                <a:r>
                  <a:rPr lang="en-US" b="1" dirty="0" smtClean="0"/>
                  <a:t>any </a:t>
                </a:r>
                <a:r>
                  <a:rPr lang="en-US" dirty="0" smtClean="0"/>
                  <a:t>choice we make for the feature vector.</a:t>
                </a:r>
              </a:p>
              <a:p>
                <a:r>
                  <a:rPr lang="en-US" dirty="0" smtClean="0"/>
                  <a:t>Then, the entire sign is represented as time series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/>
                      </a:rPr>
                      <m:t>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𝐷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𝐷</m:t>
                    </m:r>
                  </m:oMath>
                </a14:m>
                <a:r>
                  <a:rPr lang="en-US" dirty="0" smtClean="0"/>
                  <a:t> is the length of the sign video, measured in frames.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03940"/>
                <a:ext cx="8229600" cy="4876800"/>
              </a:xfrm>
              <a:blipFill rotWithShape="1">
                <a:blip r:embed="rId2"/>
                <a:stretch>
                  <a:fillRect l="-1259" t="-1125" b="-12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98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10887</TotalTime>
  <Words>11509</Words>
  <Application>Microsoft Office PowerPoint</Application>
  <PresentationFormat>On-screen Show (4:3)</PresentationFormat>
  <Paragraphs>1604</Paragraphs>
  <Slides>87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Arial</vt:lpstr>
      <vt:lpstr>Calibri</vt:lpstr>
      <vt:lpstr>Cambria Math</vt:lpstr>
      <vt:lpstr>Office Theme</vt:lpstr>
      <vt:lpstr>Dynamic time warping</vt:lpstr>
      <vt:lpstr>Time Series</vt:lpstr>
      <vt:lpstr>Applications of Time Series Classification</vt:lpstr>
      <vt:lpstr>Classification of time-series</vt:lpstr>
      <vt:lpstr>Time Series Example: Signs</vt:lpstr>
      <vt:lpstr>Example: The ASL Sign for "again"</vt:lpstr>
      <vt:lpstr>Example: The ASL Sign for "bicycle"</vt:lpstr>
      <vt:lpstr>Time Series Classification</vt:lpstr>
      <vt:lpstr>Representing Signs as Time Series</vt:lpstr>
      <vt:lpstr>Feature Vectors</vt:lpstr>
      <vt:lpstr>Feature Vectors</vt:lpstr>
      <vt:lpstr>Feature Vectors</vt:lpstr>
      <vt:lpstr>Feature Vectors</vt:lpstr>
      <vt:lpstr>Time Series for a Sign</vt:lpstr>
      <vt:lpstr>Time Series Classification</vt:lpstr>
      <vt:lpstr>Visualizing a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Time Series Alignment</vt:lpstr>
      <vt:lpstr>The Cost of an Alignment</vt:lpstr>
      <vt:lpstr>The Cost of an Alignment</vt:lpstr>
      <vt:lpstr>The Cost of an Alignment</vt:lpstr>
      <vt:lpstr>Rules of Alignment</vt:lpstr>
      <vt:lpstr>PowerPoint Presentation</vt:lpstr>
      <vt:lpstr>PowerPoint Presentation</vt:lpstr>
      <vt:lpstr>PowerPoint Presentation</vt:lpstr>
      <vt:lpstr>PowerPoint Presentation</vt:lpstr>
      <vt:lpstr>Dynamic Time Warping</vt:lpstr>
      <vt:lpstr>DTW: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Class work</vt:lpstr>
      <vt:lpstr>Cost vs. Alignment</vt:lpstr>
      <vt:lpstr>Cost vs. Alignment</vt:lpstr>
      <vt:lpstr>PowerPoint Presentation</vt:lpstr>
      <vt:lpstr>DTW Complexity</vt:lpstr>
      <vt:lpstr>DTW Complexity</vt:lpstr>
      <vt:lpstr>DTW Complexity</vt:lpstr>
      <vt:lpstr>DTW-1NN</vt:lpstr>
      <vt:lpstr>Dynamic Time Warping, Recap</vt:lpstr>
      <vt:lpstr>Why does dtw work?</vt:lpstr>
      <vt:lpstr>Visualizing a Warping Path</vt:lpstr>
      <vt:lpstr>Visualizing a Warping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Alignment for Problem (1, 1)</vt:lpstr>
      <vt:lpstr>PowerPoint Presentation</vt:lpstr>
      <vt:lpstr>PowerPoint Presentation</vt:lpstr>
      <vt:lpstr>PowerPoint Presentation</vt:lpstr>
      <vt:lpstr>Alignment for Problem (1, 5)</vt:lpstr>
      <vt:lpstr>PowerPoint Presentation</vt:lpstr>
      <vt:lpstr>PowerPoint Presentation</vt:lpstr>
      <vt:lpstr>PowerPoint Presentation</vt:lpstr>
      <vt:lpstr>Alignment for Problem (5, 1)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athitsos</dc:creator>
  <cp:lastModifiedBy>Panangadan, Anand</cp:lastModifiedBy>
  <cp:revision>1019</cp:revision>
  <dcterms:created xsi:type="dcterms:W3CDTF">2006-08-16T00:00:00Z</dcterms:created>
  <dcterms:modified xsi:type="dcterms:W3CDTF">2021-06-24T16:25:47Z</dcterms:modified>
</cp:coreProperties>
</file>